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502" r:id="rId2"/>
    <p:sldId id="521" r:id="rId3"/>
    <p:sldId id="257" r:id="rId4"/>
    <p:sldId id="520" r:id="rId5"/>
    <p:sldId id="499" r:id="rId6"/>
    <p:sldId id="508" r:id="rId7"/>
    <p:sldId id="510" r:id="rId8"/>
    <p:sldId id="501" r:id="rId9"/>
    <p:sldId id="511" r:id="rId10"/>
    <p:sldId id="512" r:id="rId11"/>
    <p:sldId id="522" r:id="rId12"/>
    <p:sldId id="523" r:id="rId13"/>
    <p:sldId id="500" r:id="rId14"/>
    <p:sldId id="513" r:id="rId15"/>
    <p:sldId id="514" r:id="rId16"/>
    <p:sldId id="490" r:id="rId17"/>
    <p:sldId id="524" r:id="rId18"/>
    <p:sldId id="525" r:id="rId19"/>
    <p:sldId id="518" r:id="rId20"/>
    <p:sldId id="519" r:id="rId21"/>
    <p:sldId id="498" r:id="rId22"/>
    <p:sldId id="515" r:id="rId23"/>
    <p:sldId id="516" r:id="rId24"/>
    <p:sldId id="492" r:id="rId25"/>
    <p:sldId id="517" r:id="rId26"/>
    <p:sldId id="493" r:id="rId27"/>
    <p:sldId id="494" r:id="rId28"/>
    <p:sldId id="496" r:id="rId29"/>
    <p:sldId id="506" r:id="rId30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3" autoAdjust="0"/>
    <p:restoredTop sz="94660"/>
  </p:normalViewPr>
  <p:slideViewPr>
    <p:cSldViewPr>
      <p:cViewPr varScale="1">
        <p:scale>
          <a:sx n="70" d="100"/>
          <a:sy n="70" d="100"/>
        </p:scale>
        <p:origin x="1589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AF9AD-8834-4571-B170-1657E34FEC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945A4-F174-4DB7-BB78-CE7D3401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31984" y="88132"/>
            <a:ext cx="6648439" cy="423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6.jp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0.jpg"/><Relationship Id="rId4" Type="http://schemas.openxmlformats.org/officeDocument/2006/relationships/image" Target="../media/image41.png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.png"/><Relationship Id="rId9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F89A3CB-63D8-283D-CA93-5DCDDE027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7402BB8B-F5FC-3DA6-AD44-D5591FDE48BC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30340BE3-757B-12FC-47C5-6607440EE744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3BF0C8E-7E82-C4FC-4786-8544425BFCC6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AE5F2F16-CBF9-C7B1-BD3A-BBBA85432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000" y="88133"/>
            <a:ext cx="7951955" cy="351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/>
              <a:t>GEN </a:t>
            </a:r>
            <a:r>
              <a:rPr lang="en-US" spc="170" dirty="0"/>
              <a:t>3 PRODUCT TRAINING 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D3977EF-16CC-A839-C835-790849014536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74E8F29-7321-AA11-BD84-A87F49A2CADA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A5C62A88-DEEC-F1EC-CA0C-D378042BFC97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8EA73FF5-9E90-932F-85AF-FF0A32A76C00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224248CD-B3F7-AF85-85F2-0FF2E94EB54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264E0601-990F-A9EB-ADE3-D63A89AAFCAF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2A2B17-2D40-808D-C9C5-9B4D8B04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89" y="652260"/>
            <a:ext cx="4563612" cy="68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9EC274-0002-AC67-32A9-D79E1EEEF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9" y="644555"/>
            <a:ext cx="4741591" cy="68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98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87CE-3B55-6CAB-B942-CC3D580F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8">
            <a:extLst>
              <a:ext uri="{FF2B5EF4-FFF2-40B4-BE49-F238E27FC236}">
                <a16:creationId xmlns:a16="http://schemas.microsoft.com/office/drawing/2014/main" id="{29FB09E8-9BE0-8FBE-D353-5D971C861A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4340" y="1387057"/>
            <a:ext cx="1532742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ject 2">
            <a:extLst>
              <a:ext uri="{FF2B5EF4-FFF2-40B4-BE49-F238E27FC236}">
                <a16:creationId xmlns:a16="http://schemas.microsoft.com/office/drawing/2014/main" id="{A2365320-0EBE-2575-DFC9-7640BBD71C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781" y="4193814"/>
            <a:ext cx="1555808" cy="144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C598BB80-97F2-C2E5-5E71-1F80647895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CL-SERIES INTERIOR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24A89CF-8049-6625-EE51-5417D381AC58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EF0D5DB6-41D0-3F3D-A9D3-F4092FC737A3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458A584-43B2-32C3-E3E1-CC9F1298F30F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498D4671-2419-1FAD-20EA-8B291C871F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41514C05-DE0B-5773-7E9F-7207C45F7E6D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3879F840-92FD-B63E-9DA4-9FEE1D371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889" y="3616661"/>
            <a:ext cx="1532193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699C822A-3FDA-DFC1-5808-C2063AE3B0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6780" y="1387057"/>
            <a:ext cx="1532192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26AFC-9364-0AFD-E64C-A63252EA0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890" y="5879964"/>
            <a:ext cx="1532192" cy="144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1EB06-7515-E497-2273-DA32D756966A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Halogen Lighting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AF8EF-55B9-9B0C-C962-873ED8AE28B2}"/>
              </a:ext>
            </a:extLst>
          </p:cNvPr>
          <p:cNvSpPr txBox="1"/>
          <p:nvPr/>
        </p:nvSpPr>
        <p:spPr>
          <a:xfrm>
            <a:off x="7714340" y="5376915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304 SS Rolled Grates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0955E-7E18-4483-BD72-9E9A98425663}"/>
              </a:ext>
            </a:extLst>
          </p:cNvPr>
          <p:cNvSpPr txBox="1"/>
          <p:nvPr/>
        </p:nvSpPr>
        <p:spPr>
          <a:xfrm>
            <a:off x="7635475" y="3113852"/>
            <a:ext cx="2056611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Newly Design Heat Grids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69E52-BF3C-F894-019A-6B613254D652}"/>
              </a:ext>
            </a:extLst>
          </p:cNvPr>
          <p:cNvSpPr txBox="1"/>
          <p:nvPr/>
        </p:nvSpPr>
        <p:spPr>
          <a:xfrm>
            <a:off x="705800" y="3113852"/>
            <a:ext cx="1998184" cy="990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FEATURES: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20K BTU Interchangeable Infinity Burners (Sear Burner Sold Separately)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Heat Zone Separators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D1CD36-35DF-648D-1F19-36EB50E17318}"/>
              </a:ext>
            </a:extLst>
          </p:cNvPr>
          <p:cNvSpPr txBox="1"/>
          <p:nvPr/>
        </p:nvSpPr>
        <p:spPr>
          <a:xfrm>
            <a:off x="4032533" y="6551529"/>
            <a:ext cx="1993332" cy="676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Flame Thrower Ignition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spc="4" dirty="0">
                <a:latin typeface="Arial"/>
                <a:cs typeface="Arial"/>
              </a:rPr>
              <a:t>Integrated Wind Guard </a:t>
            </a:r>
            <a:endParaRPr lang="en-US" sz="1155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7F520-49FC-1B39-C1F3-43EE9A04C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6229" y="1502661"/>
            <a:ext cx="4733649" cy="47336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FDEDE1-0E05-E445-87BA-8B516CC249AF}"/>
              </a:ext>
            </a:extLst>
          </p:cNvPr>
          <p:cNvSpPr txBox="1"/>
          <p:nvPr/>
        </p:nvSpPr>
        <p:spPr>
          <a:xfrm>
            <a:off x="7635475" y="850789"/>
            <a:ext cx="161158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EZ Lift Hood</a:t>
            </a:r>
          </a:p>
        </p:txBody>
      </p:sp>
      <p:pic>
        <p:nvPicPr>
          <p:cNvPr id="27" name="object 39">
            <a:extLst>
              <a:ext uri="{FF2B5EF4-FFF2-40B4-BE49-F238E27FC236}">
                <a16:creationId xmlns:a16="http://schemas.microsoft.com/office/drawing/2014/main" id="{3E3F1672-2DF8-1305-89DF-EDF870D3450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71570" y="6393998"/>
            <a:ext cx="1181610" cy="100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DB7C9E-D376-5719-C93C-F76016B19B72}"/>
              </a:ext>
            </a:extLst>
          </p:cNvPr>
          <p:cNvSpPr txBox="1"/>
          <p:nvPr/>
        </p:nvSpPr>
        <p:spPr>
          <a:xfrm>
            <a:off x="704227" y="6196832"/>
            <a:ext cx="1481057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Safety Valve w/ Thermocouple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659BDAF-B0DA-7C8C-2F76-EBAF51E50355}"/>
              </a:ext>
            </a:extLst>
          </p:cNvPr>
          <p:cNvCxnSpPr>
            <a:cxnSpLocks/>
          </p:cNvCxnSpPr>
          <p:nvPr/>
        </p:nvCxnSpPr>
        <p:spPr>
          <a:xfrm rot="5400000">
            <a:off x="2923577" y="5766922"/>
            <a:ext cx="700755" cy="632353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0AC131D-CBCD-9544-2DF2-33A11B5F7D1E}"/>
              </a:ext>
            </a:extLst>
          </p:cNvPr>
          <p:cNvCxnSpPr>
            <a:cxnSpLocks/>
          </p:cNvCxnSpPr>
          <p:nvPr/>
        </p:nvCxnSpPr>
        <p:spPr>
          <a:xfrm flipV="1">
            <a:off x="7085776" y="2447942"/>
            <a:ext cx="608202" cy="51610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4B422-A543-52A6-7EC5-BAAB44B98598}"/>
              </a:ext>
            </a:extLst>
          </p:cNvPr>
          <p:cNvCxnSpPr/>
          <p:nvPr/>
        </p:nvCxnSpPr>
        <p:spPr>
          <a:xfrm>
            <a:off x="7461248" y="4345962"/>
            <a:ext cx="0" cy="22580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71B0DB-1953-9503-E914-0003F362E247}"/>
              </a:ext>
            </a:extLst>
          </p:cNvPr>
          <p:cNvCxnSpPr/>
          <p:nvPr/>
        </p:nvCxnSpPr>
        <p:spPr>
          <a:xfrm flipH="1">
            <a:off x="6424397" y="4345962"/>
            <a:ext cx="10368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B79F9BB-F3D4-05DA-2009-0CBB6C9AB6DC}"/>
              </a:ext>
            </a:extLst>
          </p:cNvPr>
          <p:cNvCxnSpPr/>
          <p:nvPr/>
        </p:nvCxnSpPr>
        <p:spPr>
          <a:xfrm>
            <a:off x="6424397" y="4345962"/>
            <a:ext cx="0" cy="229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8C7DF27-E893-0C1A-D7E6-C988B664475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461249" y="6603964"/>
            <a:ext cx="25364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2D5F923-5937-27CF-F2A9-9879FB444716}"/>
              </a:ext>
            </a:extLst>
          </p:cNvPr>
          <p:cNvCxnSpPr>
            <a:endCxn id="128" idx="1"/>
          </p:cNvCxnSpPr>
          <p:nvPr/>
        </p:nvCxnSpPr>
        <p:spPr>
          <a:xfrm>
            <a:off x="7461248" y="4345962"/>
            <a:ext cx="25364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46540B5-1597-11E1-7331-C9BF0AFB9F41}"/>
              </a:ext>
            </a:extLst>
          </p:cNvPr>
          <p:cNvCxnSpPr/>
          <p:nvPr/>
        </p:nvCxnSpPr>
        <p:spPr>
          <a:xfrm>
            <a:off x="2598443" y="2116358"/>
            <a:ext cx="0" cy="2958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48F8EFD-E76C-CEF3-EAA2-05D549CD0FC4}"/>
              </a:ext>
            </a:extLst>
          </p:cNvPr>
          <p:cNvCxnSpPr>
            <a:endCxn id="4" idx="3"/>
          </p:cNvCxnSpPr>
          <p:nvPr/>
        </p:nvCxnSpPr>
        <p:spPr>
          <a:xfrm flipH="1">
            <a:off x="2378973" y="2116358"/>
            <a:ext cx="21947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689FCFD-B84B-A00A-F5FD-A29772323134}"/>
              </a:ext>
            </a:extLst>
          </p:cNvPr>
          <p:cNvCxnSpPr/>
          <p:nvPr/>
        </p:nvCxnSpPr>
        <p:spPr>
          <a:xfrm flipH="1">
            <a:off x="2376406" y="5075264"/>
            <a:ext cx="2207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26353E4-F2D5-D061-CBC8-7F52A622B47B}"/>
              </a:ext>
            </a:extLst>
          </p:cNvPr>
          <p:cNvCxnSpPr/>
          <p:nvPr/>
        </p:nvCxnSpPr>
        <p:spPr>
          <a:xfrm flipH="1">
            <a:off x="2597153" y="4345962"/>
            <a:ext cx="10368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08278B3-C69D-D543-A06E-2BD7EE3D67A1}"/>
              </a:ext>
            </a:extLst>
          </p:cNvPr>
          <p:cNvCxnSpPr>
            <a:cxnSpLocks/>
          </p:cNvCxnSpPr>
          <p:nvPr/>
        </p:nvCxnSpPr>
        <p:spPr>
          <a:xfrm>
            <a:off x="3634004" y="4345962"/>
            <a:ext cx="0" cy="229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FF9D883-63CB-C4F9-014C-9455B5640857}"/>
              </a:ext>
            </a:extLst>
          </p:cNvPr>
          <p:cNvCxnSpPr/>
          <p:nvPr/>
        </p:nvCxnSpPr>
        <p:spPr>
          <a:xfrm>
            <a:off x="2597153" y="3423084"/>
            <a:ext cx="6768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8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D48950F-73A7-CEE9-C47B-55333ACAE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C06158DE-6B09-78C3-F1BB-DA98722A7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000" y="88133"/>
            <a:ext cx="7951955" cy="351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THERMOCOUPLE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2B16A13-17DD-E7DC-A1CA-2F152252187C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769CA83-9592-F660-506D-1DD739157472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4A7820A4-D437-6AC6-3E21-7F9987A3160D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6DE8D1D-293B-11BF-7F4A-924D82952237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5B23DDA-33F0-FCEF-50CE-3BF1230E768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5DBB30BB-C309-F3DF-BF80-C15C31A11F25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2CE46-3192-FF2F-AC34-40D2A0E6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98" y="4009129"/>
            <a:ext cx="3124557" cy="2963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98657-3080-2524-6B70-D54CDCAE4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95" y="800242"/>
            <a:ext cx="6210300" cy="30670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9EFCCD-28DF-04B5-F2C7-B4685047BCD1}"/>
              </a:ext>
            </a:extLst>
          </p:cNvPr>
          <p:cNvCxnSpPr>
            <a:cxnSpLocks/>
          </p:cNvCxnSpPr>
          <p:nvPr/>
        </p:nvCxnSpPr>
        <p:spPr>
          <a:xfrm flipH="1">
            <a:off x="5077345" y="6477000"/>
            <a:ext cx="1762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17FCE6-8C54-3CF0-AB54-86A48E62AAE1}"/>
              </a:ext>
            </a:extLst>
          </p:cNvPr>
          <p:cNvCxnSpPr>
            <a:cxnSpLocks/>
          </p:cNvCxnSpPr>
          <p:nvPr/>
        </p:nvCxnSpPr>
        <p:spPr>
          <a:xfrm flipH="1" flipV="1">
            <a:off x="6802177" y="2542141"/>
            <a:ext cx="37552" cy="39348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137689-9A18-4830-FF95-0799F5B5C052}"/>
              </a:ext>
            </a:extLst>
          </p:cNvPr>
          <p:cNvCxnSpPr>
            <a:cxnSpLocks/>
          </p:cNvCxnSpPr>
          <p:nvPr/>
        </p:nvCxnSpPr>
        <p:spPr>
          <a:xfrm flipH="1">
            <a:off x="3361199" y="1725843"/>
            <a:ext cx="762000" cy="120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ADB38B0-F482-6097-09AF-E593B1BED879}"/>
              </a:ext>
            </a:extLst>
          </p:cNvPr>
          <p:cNvSpPr txBox="1"/>
          <p:nvPr/>
        </p:nvSpPr>
        <p:spPr>
          <a:xfrm>
            <a:off x="2812882" y="1244570"/>
            <a:ext cx="1858633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213"/>
              </a:spcBef>
              <a:buClr>
                <a:srgbClr val="D1D3D4"/>
              </a:buClr>
              <a:tabLst>
                <a:tab pos="150391" algn="l"/>
              </a:tabLst>
            </a:pPr>
            <a:r>
              <a:rPr lang="en-US" sz="1100" b="1" spc="4" dirty="0">
                <a:latin typeface="Arial"/>
                <a:cs typeface="Arial"/>
              </a:rPr>
              <a:t>Flat Top Thermocouple 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0E8C1D-59DE-49F9-E184-501E9A0C1ED8}"/>
              </a:ext>
            </a:extLst>
          </p:cNvPr>
          <p:cNvSpPr txBox="1"/>
          <p:nvPr/>
        </p:nvSpPr>
        <p:spPr>
          <a:xfrm>
            <a:off x="6969208" y="6209838"/>
            <a:ext cx="2465388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Infinity Burner Thermocouple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6C293B-D933-BF08-200A-8094966E82BB}"/>
              </a:ext>
            </a:extLst>
          </p:cNvPr>
          <p:cNvCxnSpPr>
            <a:cxnSpLocks/>
          </p:cNvCxnSpPr>
          <p:nvPr/>
        </p:nvCxnSpPr>
        <p:spPr>
          <a:xfrm>
            <a:off x="1905000" y="5334000"/>
            <a:ext cx="1762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52FF499-8F3F-0444-D88B-A3D27B571DC4}"/>
              </a:ext>
            </a:extLst>
          </p:cNvPr>
          <p:cNvSpPr txBox="1"/>
          <p:nvPr/>
        </p:nvSpPr>
        <p:spPr>
          <a:xfrm>
            <a:off x="857338" y="5490643"/>
            <a:ext cx="2465388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Sear Burner Thermocouple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60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594F621-138A-2276-8CC6-675B11C3E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B95CC78-7489-2EC6-C3F3-7EF335F33B64}"/>
              </a:ext>
            </a:extLst>
          </p:cNvPr>
          <p:cNvSpPr/>
          <p:nvPr/>
        </p:nvSpPr>
        <p:spPr>
          <a:xfrm>
            <a:off x="12361567" y="2706243"/>
            <a:ext cx="202565" cy="120650"/>
          </a:xfrm>
          <a:custGeom>
            <a:avLst/>
            <a:gdLst/>
            <a:ahLst/>
            <a:cxnLst/>
            <a:rect l="l" t="t" r="r" b="b"/>
            <a:pathLst>
              <a:path w="202565" h="120650">
                <a:moveTo>
                  <a:pt x="202412" y="0"/>
                </a:moveTo>
                <a:lnTo>
                  <a:pt x="0" y="0"/>
                </a:lnTo>
                <a:lnTo>
                  <a:pt x="0" y="120535"/>
                </a:lnTo>
                <a:lnTo>
                  <a:pt x="202412" y="120535"/>
                </a:lnTo>
                <a:lnTo>
                  <a:pt x="202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482698B-5C86-A945-0EF7-20FAD7F8FD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000" y="88133"/>
            <a:ext cx="7951955" cy="351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THERMOCOUPLE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F529F33-CECF-BF61-E169-6263FF6B1102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89276DB-87C3-0C98-0F10-10ED4F909C5A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67A73607-8469-FF10-A332-362EA31CFE8F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E213F7A-D04C-BD26-D41E-14A694250735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9D1B981-CA91-928D-EF0E-E6F8211450E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95EFAAC8-1D4E-4887-82A6-D453660EAB46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266F1-6B41-4416-4E65-170B44C9CDE0}"/>
              </a:ext>
            </a:extLst>
          </p:cNvPr>
          <p:cNvSpPr txBox="1"/>
          <p:nvPr/>
        </p:nvSpPr>
        <p:spPr>
          <a:xfrm>
            <a:off x="202253" y="294274"/>
            <a:ext cx="9723755" cy="775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Sales Training: Thermocouples on CL &amp; SL Series Grills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Why Did We Add Thermocouples?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Thermocouples enhance safety and reliability by allowing gas to flow only when a flame is present. If the flame goes out, the thermocouple automatically shuts off the gas, preventing leaks and potential hazards. </a:t>
            </a:r>
          </a:p>
          <a:p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How to Use the Thermocouple System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You can teach customers this simple 4-step process: 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PUSH, TURN, HOLD, RELEASE.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PUSH -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Press the control knob inward to start the gas flow. 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TURN –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Turn the knob until you hear a click, which indicates ignition. 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HOLD -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Keep the knob pressed for a few seconds to allow the thermocouple to heat up. 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4)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RELEASE -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Once the thermocouple is heated, release the knob. The burner should stay lit. 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Common Customer Issue &amp; Solution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If the burner won't stay lit, customers may not be holding the knob long enough for the thermocouple to engage. </a:t>
            </a:r>
          </a:p>
          <a:p>
            <a:endParaRPr lang="en-US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Next Steps for Sales Team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• Demonstrate this process on the showroom floor.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• If a customer asks, explain that the thermocouple ensures the gas shuts off if the flame goes out.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• Use the PUSH, TURN, HOLD, RELEASE method in every sales conversation.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2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4E16-DF02-E2F2-0D67-EDE9518B9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67719B-0352-BB66-D1FB-D4DF6BA83C86}"/>
              </a:ext>
            </a:extLst>
          </p:cNvPr>
          <p:cNvSpPr/>
          <p:nvPr/>
        </p:nvSpPr>
        <p:spPr>
          <a:xfrm>
            <a:off x="74540" y="4106553"/>
            <a:ext cx="3195320" cy="3008144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890BB05-12E5-A221-442C-7D07C5CED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1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SL-SERIES</a:t>
            </a:r>
            <a:endParaRPr spc="-1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8C040A0-0FA0-0BB8-FEC9-27EF846BCE55}"/>
              </a:ext>
            </a:extLst>
          </p:cNvPr>
          <p:cNvSpPr txBox="1"/>
          <p:nvPr/>
        </p:nvSpPr>
        <p:spPr>
          <a:xfrm>
            <a:off x="841470" y="2973365"/>
            <a:ext cx="19017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30”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D4B6CBD-751B-ABBA-E7F5-99D074A7A162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D7A5175-C64B-E42F-3BF6-224BAA680589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5DB7CF59-2E83-7F61-6D28-A32BD36B18EA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E7E9B5E-2DA0-C1E6-B036-166EED8D7F03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3C09E893-134B-B1FF-6FFA-C0CD8BFFEB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099199C1-3A27-BA89-EFD9-F86D146829DC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56C96135-77C5-0D30-E248-B55738F5A6EA}"/>
              </a:ext>
            </a:extLst>
          </p:cNvPr>
          <p:cNvSpPr txBox="1"/>
          <p:nvPr/>
        </p:nvSpPr>
        <p:spPr>
          <a:xfrm>
            <a:off x="155384" y="4144653"/>
            <a:ext cx="2881630" cy="297004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1x Infinity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Burners</a:t>
            </a:r>
            <a:r>
              <a:rPr lang="en-US" sz="900" b="1" spc="-1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20K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BTU/burner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1x Infrared Rotisserie 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1x Sear</a:t>
            </a:r>
            <a:r>
              <a:rPr lang="en-US" sz="900" b="1" spc="-2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Burner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Flamethrower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Ignition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Volcanic</a:t>
            </a:r>
            <a:r>
              <a:rPr lang="en-US" sz="900" b="1" spc="-15" dirty="0">
                <a:latin typeface="Arial"/>
                <a:cs typeface="Arial"/>
              </a:rPr>
              <a:t> Stone Briquettes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Integrated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Wind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Guard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Stainless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Steel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Construction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Double-Walled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Canopy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Interior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Knob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&amp;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Bezel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w/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b="1" spc="-5" dirty="0">
                <a:latin typeface="Arial"/>
                <a:cs typeface="Arial"/>
              </a:rPr>
              <a:t>Multi </a:t>
            </a:r>
            <a:r>
              <a:rPr lang="en-US" sz="900" b="1" spc="-10" dirty="0">
                <a:latin typeface="Arial"/>
                <a:cs typeface="Arial"/>
              </a:rPr>
              <a:t>Light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Safety</a:t>
            </a:r>
            <a:r>
              <a:rPr lang="en-US" sz="900" spc="-9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Valves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-</a:t>
            </a:r>
            <a:r>
              <a:rPr lang="en-US" sz="900" spc="-10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Thermocouple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Heat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Zone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Separators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Easy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Lift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Hood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with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Spring</a:t>
            </a:r>
            <a:r>
              <a:rPr lang="en-US" sz="900" spc="-7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Assist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Throw Light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Laser Cut Grates &amp; Warming Rack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Rotisserie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Smoker Box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F6869A31-43FC-1E32-B4F7-79D3467ED47E}"/>
              </a:ext>
            </a:extLst>
          </p:cNvPr>
          <p:cNvSpPr/>
          <p:nvPr/>
        </p:nvSpPr>
        <p:spPr>
          <a:xfrm>
            <a:off x="3437891" y="4144652"/>
            <a:ext cx="3195320" cy="29700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6576D49F-CAE7-D0CA-3705-BFFD1E80D2EF}"/>
              </a:ext>
            </a:extLst>
          </p:cNvPr>
          <p:cNvSpPr/>
          <p:nvPr/>
        </p:nvSpPr>
        <p:spPr>
          <a:xfrm>
            <a:off x="6801242" y="4106551"/>
            <a:ext cx="3167259" cy="30081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B0FDEE81-FFA6-2BAF-E9CD-1DA48371E9E4}"/>
              </a:ext>
            </a:extLst>
          </p:cNvPr>
          <p:cNvSpPr txBox="1"/>
          <p:nvPr/>
        </p:nvSpPr>
        <p:spPr>
          <a:xfrm>
            <a:off x="6801242" y="2967924"/>
            <a:ext cx="30557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42”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E09D1DA3-DCF2-BD26-D731-27575596CFD3}"/>
              </a:ext>
            </a:extLst>
          </p:cNvPr>
          <p:cNvSpPr/>
          <p:nvPr/>
        </p:nvSpPr>
        <p:spPr>
          <a:xfrm>
            <a:off x="74540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71910246-F901-5517-F8CA-15CA530A3FA4}"/>
              </a:ext>
            </a:extLst>
          </p:cNvPr>
          <p:cNvSpPr/>
          <p:nvPr/>
        </p:nvSpPr>
        <p:spPr>
          <a:xfrm>
            <a:off x="3437891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3">
            <a:extLst>
              <a:ext uri="{FF2B5EF4-FFF2-40B4-BE49-F238E27FC236}">
                <a16:creationId xmlns:a16="http://schemas.microsoft.com/office/drawing/2014/main" id="{C96D0837-FFAC-C673-E19E-8A475BC24427}"/>
              </a:ext>
            </a:extLst>
          </p:cNvPr>
          <p:cNvSpPr/>
          <p:nvPr/>
        </p:nvSpPr>
        <p:spPr>
          <a:xfrm>
            <a:off x="6801242" y="3886200"/>
            <a:ext cx="3167259" cy="258452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3CC6FE3C-FBEC-E557-70A5-206D83B1CAF6}"/>
              </a:ext>
            </a:extLst>
          </p:cNvPr>
          <p:cNvSpPr txBox="1"/>
          <p:nvPr/>
        </p:nvSpPr>
        <p:spPr>
          <a:xfrm>
            <a:off x="3657599" y="2970974"/>
            <a:ext cx="262250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36”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07560ADC-F9F8-B530-3A8E-08DE88BC7DB0}"/>
              </a:ext>
            </a:extLst>
          </p:cNvPr>
          <p:cNvSpPr txBox="1"/>
          <p:nvPr/>
        </p:nvSpPr>
        <p:spPr>
          <a:xfrm>
            <a:off x="36440" y="3901291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C3SL30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BC183D3F-2FA3-E6D1-6FC7-14042F82D500}"/>
              </a:ext>
            </a:extLst>
          </p:cNvPr>
          <p:cNvSpPr txBox="1"/>
          <p:nvPr/>
        </p:nvSpPr>
        <p:spPr>
          <a:xfrm>
            <a:off x="6801242" y="3914774"/>
            <a:ext cx="3167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C3SL42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4D0A4517-0BE9-5D40-CDE5-E54F1B8EDEEA}"/>
              </a:ext>
            </a:extLst>
          </p:cNvPr>
          <p:cNvSpPr txBox="1"/>
          <p:nvPr/>
        </p:nvSpPr>
        <p:spPr>
          <a:xfrm>
            <a:off x="3437890" y="3909061"/>
            <a:ext cx="3185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C3SL36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CF906586-97E0-56AD-B885-5DF827BB6ED1}"/>
              </a:ext>
            </a:extLst>
          </p:cNvPr>
          <p:cNvSpPr txBox="1"/>
          <p:nvPr/>
        </p:nvSpPr>
        <p:spPr>
          <a:xfrm>
            <a:off x="3537404" y="4144652"/>
            <a:ext cx="2881630" cy="297004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3x Infinity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Burners</a:t>
            </a:r>
            <a:r>
              <a:rPr lang="en-US" sz="900" b="1" spc="-1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20K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BTU/burner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1x Infrared Rotisserie 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1x Sear</a:t>
            </a:r>
            <a:r>
              <a:rPr lang="en-US" sz="900" b="1" spc="-2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Burner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Flamethrower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Ignition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Volcanic</a:t>
            </a:r>
            <a:r>
              <a:rPr lang="en-US" sz="900" b="1" spc="-15" dirty="0">
                <a:latin typeface="Arial"/>
                <a:cs typeface="Arial"/>
              </a:rPr>
              <a:t> Stone Briquettes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Integrated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Wind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Guard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Stainless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Steel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Construction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Double-Walled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Canopy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Interior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Knob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&amp;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Bezel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w/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b="1" spc="-5" dirty="0">
                <a:latin typeface="Arial"/>
                <a:cs typeface="Arial"/>
              </a:rPr>
              <a:t>Multi </a:t>
            </a:r>
            <a:r>
              <a:rPr lang="en-US" sz="900" b="1" spc="-10" dirty="0">
                <a:latin typeface="Arial"/>
                <a:cs typeface="Arial"/>
              </a:rPr>
              <a:t>Light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Safety</a:t>
            </a:r>
            <a:r>
              <a:rPr lang="en-US" sz="900" spc="-9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Valves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-</a:t>
            </a:r>
            <a:r>
              <a:rPr lang="en-US" sz="900" spc="-10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Thermocouple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Heat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Zone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Separators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Easy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Lift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Hood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with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Spring</a:t>
            </a:r>
            <a:r>
              <a:rPr lang="en-US" sz="900" spc="-7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Assist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Throw Light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Laser Cut Grates &amp; Warming Rack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Rotisserie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Smoker Box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54F5FC61-BFFB-ABB1-EF66-97373E6CD13A}"/>
              </a:ext>
            </a:extLst>
          </p:cNvPr>
          <p:cNvSpPr txBox="1"/>
          <p:nvPr/>
        </p:nvSpPr>
        <p:spPr>
          <a:xfrm>
            <a:off x="6887327" y="4144652"/>
            <a:ext cx="2881630" cy="297004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4x Infinity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Burners</a:t>
            </a:r>
            <a:r>
              <a:rPr lang="en-US" sz="900" b="1" spc="-1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20K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BTU/burner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1x Infrared Rotisserie Burner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1x Sear</a:t>
            </a:r>
            <a:r>
              <a:rPr lang="en-US" sz="900" b="1" spc="-2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Burner</a:t>
            </a:r>
            <a:r>
              <a:rPr lang="en-US" sz="900" b="1" spc="-20" dirty="0">
                <a:latin typeface="Arial"/>
                <a:cs typeface="Arial"/>
              </a:rPr>
              <a:t> 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Flamethrower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Ignition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Volcanic</a:t>
            </a:r>
            <a:r>
              <a:rPr lang="en-US" sz="900" b="1" spc="-15" dirty="0">
                <a:latin typeface="Arial"/>
                <a:cs typeface="Arial"/>
              </a:rPr>
              <a:t> Stone Briquettes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Integrated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Wind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Guard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Stainless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Steel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Construction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Double-Walled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Canopy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Interior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Knob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&amp;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Bezel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w/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b="1" spc="-5" dirty="0">
                <a:latin typeface="Arial"/>
                <a:cs typeface="Arial"/>
              </a:rPr>
              <a:t>Multi </a:t>
            </a:r>
            <a:r>
              <a:rPr lang="en-US" sz="900" b="1" spc="-10" dirty="0">
                <a:latin typeface="Arial"/>
                <a:cs typeface="Arial"/>
              </a:rPr>
              <a:t>Light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Safety</a:t>
            </a:r>
            <a:r>
              <a:rPr lang="en-US" sz="900" spc="-9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Valves</a:t>
            </a:r>
            <a:r>
              <a:rPr lang="en-US" sz="900" spc="-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-</a:t>
            </a:r>
            <a:r>
              <a:rPr lang="en-US" sz="900" spc="-10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Thermocouple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Heat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Zone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Separators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Easy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Lift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Hood</a:t>
            </a:r>
            <a:r>
              <a:rPr lang="en-US" sz="900" spc="-3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with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Spring</a:t>
            </a:r>
            <a:r>
              <a:rPr lang="en-US" sz="900" spc="-7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Assist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Throw Light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Laser Cut Grates &amp; Warming Rack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Rotisserie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Smoker Box</a:t>
            </a:r>
            <a:endParaRPr lang="en-US" sz="900" b="1" dirty="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12463-EAC9-14DC-77AD-981943F94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8" y="1047717"/>
            <a:ext cx="2209800" cy="1910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D41133-3D4B-3D7F-A521-D3482D062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758" y="916877"/>
            <a:ext cx="2764145" cy="20230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20DDCA-EE54-6368-2F5A-E7F7275F8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211" y="885452"/>
            <a:ext cx="3306677" cy="20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8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07C2A-728A-75F5-740D-3A2473E01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B50F8F-B57C-D0A0-FB86-EE409B5E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99" y="2361069"/>
            <a:ext cx="4253413" cy="3032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F563A-20D5-E7F5-D572-751E1417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033" y="4494169"/>
            <a:ext cx="1557807" cy="150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29B5C066-9339-80D8-7CE2-100CF1533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SL-SERIES EXTERIOR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BAB41B0-A34D-DA24-32D9-A01080E1D086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B05E6AB6-11B7-7B59-5634-3798C44087F1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7A58629-46F7-1E9D-8D8B-32B929463B2B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51104FD7-4E96-67B0-F84E-9A65D8AB06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4FA6868C-E292-DBF8-D955-AB048D77C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3" y="1418180"/>
            <a:ext cx="1475582" cy="143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2822328-CA91-DBE1-CC14-C59DCB6D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3" y="453533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D261F42-BFB3-325C-726E-C0B8FB192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145" y="139142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517FFE4-7D1D-B2EC-F355-D82C2192D302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Analog Temp Gauge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862A4B-7A79-2456-121B-C3D9F72C15E6}"/>
              </a:ext>
            </a:extLst>
          </p:cNvPr>
          <p:cNvSpPr txBox="1"/>
          <p:nvPr/>
        </p:nvSpPr>
        <p:spPr>
          <a:xfrm>
            <a:off x="811341" y="3886199"/>
            <a:ext cx="2013476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Interior/Knob/Throw Light Light Switch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35F34A0-2321-E92A-5AD5-4E6C01C6300F}"/>
              </a:ext>
            </a:extLst>
          </p:cNvPr>
          <p:cNvSpPr txBox="1"/>
          <p:nvPr/>
        </p:nvSpPr>
        <p:spPr>
          <a:xfrm>
            <a:off x="7655552" y="3849760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 (Multi Light)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151FFA-E297-4CE2-6320-95E522209EE5}"/>
              </a:ext>
            </a:extLst>
          </p:cNvPr>
          <p:cNvSpPr txBox="1"/>
          <p:nvPr/>
        </p:nvSpPr>
        <p:spPr>
          <a:xfrm>
            <a:off x="7654570" y="843834"/>
            <a:ext cx="2060391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Handle 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6D8392C-54A7-B838-A912-77C012ED499F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7348220" y="2120724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76B8820-1FDA-08EE-14DA-8A206F6A417A}"/>
              </a:ext>
            </a:extLst>
          </p:cNvPr>
          <p:cNvCxnSpPr>
            <a:cxnSpLocks/>
          </p:cNvCxnSpPr>
          <p:nvPr/>
        </p:nvCxnSpPr>
        <p:spPr>
          <a:xfrm flipV="1">
            <a:off x="2680443" y="2260424"/>
            <a:ext cx="0" cy="1035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0D25B6D-C1E8-69A6-8432-2C4C4188805F}"/>
              </a:ext>
            </a:extLst>
          </p:cNvPr>
          <p:cNvCxnSpPr>
            <a:cxnSpLocks/>
          </p:cNvCxnSpPr>
          <p:nvPr/>
        </p:nvCxnSpPr>
        <p:spPr>
          <a:xfrm flipH="1">
            <a:off x="2284518" y="2269137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B0B5F948-EA8A-AC82-2C30-DF46C32A8F5D}"/>
              </a:ext>
            </a:extLst>
          </p:cNvPr>
          <p:cNvSpPr txBox="1"/>
          <p:nvPr/>
        </p:nvSpPr>
        <p:spPr>
          <a:xfrm>
            <a:off x="3730710" y="1024066"/>
            <a:ext cx="2530743" cy="1083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304 SS Construction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Double Walled Hood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Drip Tray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Smudge Proof Control Panel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063DF49-91E9-15A1-022C-4BDCF89879FE}"/>
              </a:ext>
            </a:extLst>
          </p:cNvPr>
          <p:cNvCxnSpPr>
            <a:cxnSpLocks/>
          </p:cNvCxnSpPr>
          <p:nvPr/>
        </p:nvCxnSpPr>
        <p:spPr>
          <a:xfrm>
            <a:off x="2680443" y="3296305"/>
            <a:ext cx="2013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D78DAF1C-D4A2-8140-8643-90B1435E21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4257" y="4787894"/>
            <a:ext cx="1011506" cy="43098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8AB93B45-CC9E-4522-3703-4EB05F08799D}"/>
              </a:ext>
            </a:extLst>
          </p:cNvPr>
          <p:cNvCxnSpPr>
            <a:cxnSpLocks/>
          </p:cNvCxnSpPr>
          <p:nvPr/>
        </p:nvCxnSpPr>
        <p:spPr>
          <a:xfrm>
            <a:off x="6344730" y="4706245"/>
            <a:ext cx="1359855" cy="47674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58388A0-A463-CBA2-8694-C3D5A41C6A4D}"/>
              </a:ext>
            </a:extLst>
          </p:cNvPr>
          <p:cNvCxnSpPr>
            <a:cxnSpLocks/>
          </p:cNvCxnSpPr>
          <p:nvPr/>
        </p:nvCxnSpPr>
        <p:spPr>
          <a:xfrm flipV="1">
            <a:off x="7348220" y="2120724"/>
            <a:ext cx="13970" cy="162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ADE5F5E-12F7-BB3A-6A77-3620EE7B6BBB}"/>
              </a:ext>
            </a:extLst>
          </p:cNvPr>
          <p:cNvCxnSpPr>
            <a:cxnSpLocks/>
          </p:cNvCxnSpPr>
          <p:nvPr/>
        </p:nvCxnSpPr>
        <p:spPr>
          <a:xfrm flipH="1">
            <a:off x="7024657" y="3746500"/>
            <a:ext cx="3235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C6B1972-51F5-9DB1-157E-C400C550B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501" y="5393471"/>
            <a:ext cx="1167889" cy="1170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7E5935-1C78-9E5B-BAEF-F9B0D00D8CD0}"/>
              </a:ext>
            </a:extLst>
          </p:cNvPr>
          <p:cNvCxnSpPr>
            <a:cxnSpLocks/>
          </p:cNvCxnSpPr>
          <p:nvPr/>
        </p:nvCxnSpPr>
        <p:spPr>
          <a:xfrm flipV="1">
            <a:off x="4996080" y="5248233"/>
            <a:ext cx="0" cy="730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F376A0-4F7F-F372-1BC5-A87E5D1E85CC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4439390" y="5978541"/>
            <a:ext cx="5566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C54FA8-F662-1996-63AD-1C16925D5BEB}"/>
              </a:ext>
            </a:extLst>
          </p:cNvPr>
          <p:cNvSpPr txBox="1"/>
          <p:nvPr/>
        </p:nvSpPr>
        <p:spPr>
          <a:xfrm>
            <a:off x="2236064" y="6147297"/>
            <a:ext cx="1167889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Throw Light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68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F66D-4CD5-6B5C-2CFD-5C02ADCC0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3B018CE-3108-3E61-68BB-088F6B4C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5" y="3559667"/>
            <a:ext cx="1546316" cy="1548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B8A5D1F9-79CD-95DB-A231-53CAD09D9F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4339" y="5879964"/>
            <a:ext cx="1532191" cy="144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FA1A2F-9109-5B31-64DE-2496D3A50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25" y="1546172"/>
            <a:ext cx="4721351" cy="4680056"/>
          </a:xfrm>
          <a:prstGeom prst="rect">
            <a:avLst/>
          </a:prstGeom>
        </p:spPr>
      </p:pic>
      <p:pic>
        <p:nvPicPr>
          <p:cNvPr id="23" name="object 8">
            <a:extLst>
              <a:ext uri="{FF2B5EF4-FFF2-40B4-BE49-F238E27FC236}">
                <a16:creationId xmlns:a16="http://schemas.microsoft.com/office/drawing/2014/main" id="{0A3DFF2B-F58E-FAB1-80B6-DB4214F86A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4340" y="1387057"/>
            <a:ext cx="1532742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ject 2">
            <a:extLst>
              <a:ext uri="{FF2B5EF4-FFF2-40B4-BE49-F238E27FC236}">
                <a16:creationId xmlns:a16="http://schemas.microsoft.com/office/drawing/2014/main" id="{14F5487E-CB24-F1E7-A507-92CB7D91E41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6781" y="4193814"/>
            <a:ext cx="1555808" cy="144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C41FE4B7-026F-9F24-C19B-81979E948E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SL-SERIES INTERIOR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3A1CEF6-A2EA-D92D-A964-9C67387F842E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27D14E8D-D6C6-AF92-7BA5-0A9B638D29F6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8F3D36F-C806-07FF-EAC4-A704BC489258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44758AE4-678D-6F37-7119-C4B486CB062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1C0B40EB-D8F9-101E-79E7-6CFDEC2C6C78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190F9D0E-B98C-DFB0-300C-A862E931CE4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6780" y="1387057"/>
            <a:ext cx="1532192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38FE8-C59A-E700-E91F-F0487E35026F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Halogen Lighting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37EB9-1610-6ACA-839E-34258032F560}"/>
              </a:ext>
            </a:extLst>
          </p:cNvPr>
          <p:cNvSpPr txBox="1"/>
          <p:nvPr/>
        </p:nvSpPr>
        <p:spPr>
          <a:xfrm>
            <a:off x="7714340" y="5376915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304 Laser Cut Grates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7D14D-C86B-BA5F-DEA7-D7F7CECFBB75}"/>
              </a:ext>
            </a:extLst>
          </p:cNvPr>
          <p:cNvSpPr txBox="1"/>
          <p:nvPr/>
        </p:nvSpPr>
        <p:spPr>
          <a:xfrm>
            <a:off x="7635475" y="3113852"/>
            <a:ext cx="2548655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Newly Design Ceramic Briquettes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C25E8-6600-05BB-238C-0D03D696CB5F}"/>
              </a:ext>
            </a:extLst>
          </p:cNvPr>
          <p:cNvSpPr txBox="1"/>
          <p:nvPr/>
        </p:nvSpPr>
        <p:spPr>
          <a:xfrm>
            <a:off x="705800" y="3170299"/>
            <a:ext cx="1998184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FEATURES: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20K BTU Interchangeable Infinity Burners 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15K BTU Sear Burner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Heat Zone Separators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96CEE9-71A8-B942-80A9-E3E189D66E48}"/>
              </a:ext>
            </a:extLst>
          </p:cNvPr>
          <p:cNvSpPr txBox="1"/>
          <p:nvPr/>
        </p:nvSpPr>
        <p:spPr>
          <a:xfrm>
            <a:off x="3922982" y="6372459"/>
            <a:ext cx="2146198" cy="1083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Flame Thrower Ignition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spc="4" dirty="0">
                <a:latin typeface="Arial"/>
                <a:cs typeface="Arial"/>
              </a:rPr>
              <a:t>Integrated Wind Guard 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spc="4" dirty="0">
                <a:latin typeface="Arial"/>
                <a:cs typeface="Arial"/>
              </a:rPr>
              <a:t>15K BTU Rotisserie Burner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spc="4" dirty="0">
                <a:latin typeface="Arial"/>
                <a:cs typeface="Arial"/>
              </a:rPr>
              <a:t>Rotisserie &amp; Smoker Box</a:t>
            </a:r>
            <a:endParaRPr lang="en-US" sz="1155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BB9A5B-1476-9081-98FC-AA0380C9BD70}"/>
              </a:ext>
            </a:extLst>
          </p:cNvPr>
          <p:cNvSpPr txBox="1"/>
          <p:nvPr/>
        </p:nvSpPr>
        <p:spPr>
          <a:xfrm>
            <a:off x="7635475" y="850789"/>
            <a:ext cx="161158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EZ Lift Hood</a:t>
            </a:r>
          </a:p>
        </p:txBody>
      </p:sp>
      <p:pic>
        <p:nvPicPr>
          <p:cNvPr id="27" name="object 39">
            <a:extLst>
              <a:ext uri="{FF2B5EF4-FFF2-40B4-BE49-F238E27FC236}">
                <a16:creationId xmlns:a16="http://schemas.microsoft.com/office/drawing/2014/main" id="{BEF5320E-548C-CE4F-C8A1-71A1558233E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71570" y="6393998"/>
            <a:ext cx="1181610" cy="100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10E45C-14F3-7334-A355-D8CCCF25E600}"/>
              </a:ext>
            </a:extLst>
          </p:cNvPr>
          <p:cNvSpPr txBox="1"/>
          <p:nvPr/>
        </p:nvSpPr>
        <p:spPr>
          <a:xfrm>
            <a:off x="704227" y="6196832"/>
            <a:ext cx="1481057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Safety Valve w/ Thermocouple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9FAA47B-9C9C-F55F-5CF9-E4040CDF617E}"/>
              </a:ext>
            </a:extLst>
          </p:cNvPr>
          <p:cNvCxnSpPr>
            <a:cxnSpLocks/>
          </p:cNvCxnSpPr>
          <p:nvPr/>
        </p:nvCxnSpPr>
        <p:spPr>
          <a:xfrm rot="5400000">
            <a:off x="2923577" y="5766922"/>
            <a:ext cx="700755" cy="632353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050E278-CE50-9773-4292-F24AC5869A49}"/>
              </a:ext>
            </a:extLst>
          </p:cNvPr>
          <p:cNvCxnSpPr>
            <a:cxnSpLocks/>
          </p:cNvCxnSpPr>
          <p:nvPr/>
        </p:nvCxnSpPr>
        <p:spPr>
          <a:xfrm flipV="1">
            <a:off x="7085776" y="2447942"/>
            <a:ext cx="608202" cy="51610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C691D3-9030-FF19-E834-851552744B57}"/>
              </a:ext>
            </a:extLst>
          </p:cNvPr>
          <p:cNvCxnSpPr/>
          <p:nvPr/>
        </p:nvCxnSpPr>
        <p:spPr>
          <a:xfrm>
            <a:off x="7461248" y="4345962"/>
            <a:ext cx="0" cy="22580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F37F36-70BA-BA1E-0EF9-6B14A3FBD663}"/>
              </a:ext>
            </a:extLst>
          </p:cNvPr>
          <p:cNvCxnSpPr/>
          <p:nvPr/>
        </p:nvCxnSpPr>
        <p:spPr>
          <a:xfrm flipH="1">
            <a:off x="6424397" y="4345962"/>
            <a:ext cx="10368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CCF7772-753A-A3E9-FD48-CDF5C08C799F}"/>
              </a:ext>
            </a:extLst>
          </p:cNvPr>
          <p:cNvCxnSpPr/>
          <p:nvPr/>
        </p:nvCxnSpPr>
        <p:spPr>
          <a:xfrm>
            <a:off x="6424397" y="4345962"/>
            <a:ext cx="0" cy="229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A45D630-3569-F98C-4455-FB0CD5F0B4E7}"/>
              </a:ext>
            </a:extLst>
          </p:cNvPr>
          <p:cNvCxnSpPr>
            <a:cxnSpLocks/>
          </p:cNvCxnSpPr>
          <p:nvPr/>
        </p:nvCxnSpPr>
        <p:spPr>
          <a:xfrm>
            <a:off x="7461249" y="6603964"/>
            <a:ext cx="25364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52150D6-1286-C835-752A-5CCF3D3B6F6C}"/>
              </a:ext>
            </a:extLst>
          </p:cNvPr>
          <p:cNvCxnSpPr>
            <a:cxnSpLocks/>
          </p:cNvCxnSpPr>
          <p:nvPr/>
        </p:nvCxnSpPr>
        <p:spPr>
          <a:xfrm>
            <a:off x="7461248" y="4345962"/>
            <a:ext cx="25364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1188EA3-F21C-913D-8FA8-8371E806C83F}"/>
              </a:ext>
            </a:extLst>
          </p:cNvPr>
          <p:cNvCxnSpPr/>
          <p:nvPr/>
        </p:nvCxnSpPr>
        <p:spPr>
          <a:xfrm>
            <a:off x="2598443" y="2116358"/>
            <a:ext cx="0" cy="2958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5C46F1C-73E2-3ED5-C076-C7004DAFA0F3}"/>
              </a:ext>
            </a:extLst>
          </p:cNvPr>
          <p:cNvCxnSpPr>
            <a:endCxn id="4" idx="3"/>
          </p:cNvCxnSpPr>
          <p:nvPr/>
        </p:nvCxnSpPr>
        <p:spPr>
          <a:xfrm flipH="1">
            <a:off x="2378973" y="2116358"/>
            <a:ext cx="21947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3B9A15FE-0D00-18F5-F6BC-23C619597AD1}"/>
              </a:ext>
            </a:extLst>
          </p:cNvPr>
          <p:cNvCxnSpPr/>
          <p:nvPr/>
        </p:nvCxnSpPr>
        <p:spPr>
          <a:xfrm flipH="1">
            <a:off x="2376406" y="5075264"/>
            <a:ext cx="2207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70B61EB-99AE-D3BE-2029-603E5CB77100}"/>
              </a:ext>
            </a:extLst>
          </p:cNvPr>
          <p:cNvCxnSpPr/>
          <p:nvPr/>
        </p:nvCxnSpPr>
        <p:spPr>
          <a:xfrm flipH="1">
            <a:off x="2597153" y="4345962"/>
            <a:ext cx="10368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E08AD63-9B0A-CC83-9348-5B76A005AE76}"/>
              </a:ext>
            </a:extLst>
          </p:cNvPr>
          <p:cNvCxnSpPr>
            <a:cxnSpLocks/>
          </p:cNvCxnSpPr>
          <p:nvPr/>
        </p:nvCxnSpPr>
        <p:spPr>
          <a:xfrm>
            <a:off x="3634004" y="4345962"/>
            <a:ext cx="0" cy="229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465443C-A383-2A24-82FD-E6EC0C3FAFBB}"/>
              </a:ext>
            </a:extLst>
          </p:cNvPr>
          <p:cNvCxnSpPr/>
          <p:nvPr/>
        </p:nvCxnSpPr>
        <p:spPr>
          <a:xfrm>
            <a:off x="2597153" y="3423084"/>
            <a:ext cx="6768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45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575EF-4109-FAC6-80EB-559E6A67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982F6359-D6AE-068A-87BD-B20088AAC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SIGNATURE GRATES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8AC9EE8-5D48-5F5C-608F-3779BAB7D9E5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CA2FCBD-D32A-06E0-2CBF-723D0FA559F7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91D37084-0468-42E3-0328-CB81E0641FA7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BB27601-D651-3A3A-E56D-3AB173FDB77A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0CC15FE6-299C-7E75-14ED-4F9E6F9E49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B4B630F4-5748-FBDE-258E-84A1396293D9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F40A49-F009-EDF1-B237-1C4728CE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5" y="889326"/>
            <a:ext cx="2877075" cy="27756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38614F-7190-8017-F17B-B300435ED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469" y="1048029"/>
            <a:ext cx="2877075" cy="26169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0428F7-03CE-8258-C62B-C5BB3B6E139B}"/>
              </a:ext>
            </a:extLst>
          </p:cNvPr>
          <p:cNvSpPr txBox="1"/>
          <p:nvPr/>
        </p:nvSpPr>
        <p:spPr>
          <a:xfrm>
            <a:off x="8352988" y="2909262"/>
            <a:ext cx="179028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Beef Signature Grate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08E2D-B989-82BE-E161-1B76D4B33F87}"/>
              </a:ext>
            </a:extLst>
          </p:cNvPr>
          <p:cNvSpPr txBox="1"/>
          <p:nvPr/>
        </p:nvSpPr>
        <p:spPr>
          <a:xfrm>
            <a:off x="2868371" y="2909263"/>
            <a:ext cx="2109914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Vegetable Signature Grate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4F019-F388-F7B5-0CE3-4FCD7F1AF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98" y="4528596"/>
            <a:ext cx="3125621" cy="27756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80B893-1841-FCBF-001E-0F3832FF6383}"/>
              </a:ext>
            </a:extLst>
          </p:cNvPr>
          <p:cNvSpPr txBox="1"/>
          <p:nvPr/>
        </p:nvSpPr>
        <p:spPr>
          <a:xfrm>
            <a:off x="2978699" y="6477650"/>
            <a:ext cx="2109914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Poultry Signature Grate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F93F96D-D0DA-20F0-473E-BE6A9E878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637" y="4528596"/>
            <a:ext cx="3053178" cy="27756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F298D10-6575-738D-5192-834D5073285B}"/>
              </a:ext>
            </a:extLst>
          </p:cNvPr>
          <p:cNvSpPr txBox="1"/>
          <p:nvPr/>
        </p:nvSpPr>
        <p:spPr>
          <a:xfrm>
            <a:off x="8424805" y="6384318"/>
            <a:ext cx="1790282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Griddle Signature Grate</a:t>
            </a:r>
          </a:p>
        </p:txBody>
      </p:sp>
    </p:spTree>
    <p:extLst>
      <p:ext uri="{BB962C8B-B14F-4D97-AF65-F5344CB8AC3E}">
        <p14:creationId xmlns:p14="http://schemas.microsoft.com/office/powerpoint/2010/main" val="404033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B17F9-7FB6-CF2B-DACA-CC09C6C9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A99CB8D-21DA-0537-4D2D-03CD6999DA9D}"/>
              </a:ext>
            </a:extLst>
          </p:cNvPr>
          <p:cNvSpPr/>
          <p:nvPr/>
        </p:nvSpPr>
        <p:spPr>
          <a:xfrm>
            <a:off x="669031" y="4460468"/>
            <a:ext cx="3510279" cy="2823790"/>
          </a:xfrm>
          <a:custGeom>
            <a:avLst/>
            <a:gdLst/>
            <a:ahLst/>
            <a:cxnLst/>
            <a:rect l="l" t="t" r="r" b="b"/>
            <a:pathLst>
              <a:path w="3510279" h="5536565">
                <a:moveTo>
                  <a:pt x="3510000" y="0"/>
                </a:moveTo>
                <a:lnTo>
                  <a:pt x="0" y="0"/>
                </a:lnTo>
                <a:lnTo>
                  <a:pt x="0" y="5536234"/>
                </a:lnTo>
                <a:lnTo>
                  <a:pt x="3510000" y="5536234"/>
                </a:lnTo>
                <a:lnTo>
                  <a:pt x="3510000" y="0"/>
                </a:lnTo>
                <a:close/>
              </a:path>
            </a:pathLst>
          </a:custGeom>
          <a:solidFill>
            <a:srgbClr val="EDEDEE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8155F23-3171-0DD7-F6A3-43400B76F0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FLAT TOP GRILL</a:t>
            </a:r>
            <a:endParaRPr spc="-10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A12BDD47-5E39-2F1C-91E4-F3380C5F8EDC}"/>
              </a:ext>
            </a:extLst>
          </p:cNvPr>
          <p:cNvSpPr txBox="1"/>
          <p:nvPr/>
        </p:nvSpPr>
        <p:spPr>
          <a:xfrm>
            <a:off x="699136" y="5416072"/>
            <a:ext cx="2712101" cy="179536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2x U</a:t>
            </a:r>
            <a:r>
              <a:rPr sz="900" dirty="0">
                <a:latin typeface="Arial"/>
                <a:cs typeface="Arial"/>
              </a:rPr>
              <a:t>-Burners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1</a:t>
            </a:r>
            <a:r>
              <a:rPr lang="en-US" sz="900" dirty="0">
                <a:latin typeface="Arial"/>
                <a:cs typeface="Arial"/>
              </a:rPr>
              <a:t>7</a:t>
            </a:r>
            <a:r>
              <a:rPr sz="900" dirty="0">
                <a:latin typeface="Arial"/>
                <a:cs typeface="Arial"/>
              </a:rPr>
              <a:t>K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BTU/burner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spc="-10" dirty="0">
                <a:latin typeface="Arial"/>
                <a:cs typeface="Arial"/>
              </a:rPr>
              <a:t>Flamethrower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Ignition</a:t>
            </a:r>
            <a:endParaRPr lang="en-US" sz="900" spc="-10" dirty="0">
              <a:latin typeface="Arial"/>
              <a:cs typeface="Arial"/>
            </a:endParaRPr>
          </a:p>
          <a:p>
            <a:pPr marL="154940" indent="-142240"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Safety</a:t>
            </a:r>
            <a:r>
              <a:rPr lang="en-US" sz="900" b="1" spc="-90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Valves</a:t>
            </a:r>
            <a:r>
              <a:rPr lang="en-US" sz="900" b="1" spc="-5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-</a:t>
            </a:r>
            <a:r>
              <a:rPr lang="en-US" sz="900" b="1" spc="-105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Thermocouple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304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Stainless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Steel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Construction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Steel Cover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Designed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Knob</a:t>
            </a:r>
            <a:r>
              <a:rPr lang="en-US" sz="900" b="1" spc="-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&amp;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Bezel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w/</a:t>
            </a:r>
            <a:r>
              <a:rPr lang="en-US" sz="900" b="1" spc="-5" dirty="0">
                <a:latin typeface="Arial"/>
                <a:cs typeface="Arial"/>
              </a:rPr>
              <a:t> Multi </a:t>
            </a:r>
            <a:r>
              <a:rPr lang="en-US" sz="900" b="1" spc="-10" dirty="0">
                <a:latin typeface="Arial"/>
                <a:cs typeface="Arial"/>
              </a:rPr>
              <a:t>Light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400 sq.in.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Removable Grease Trap</a:t>
            </a:r>
          </a:p>
          <a:p>
            <a:pPr marL="154940" indent="-142240" algn="l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individually and accurately controlled heat zones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4D06179-79AF-6B75-08C6-03F34BC88A70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3B4A85E-59E1-5E78-FBD7-EA3B12A33B39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F5B18727-FA0E-706B-E6B0-66A8B56763AB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CF8E928-B443-A824-3CFE-5CA586BA6202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CB49961C-6ABD-FFA4-9FBB-B5A08227BF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B07D3909-D676-F8F6-C000-C5A3F3CEB4BE}"/>
              </a:ext>
            </a:extLst>
          </p:cNvPr>
          <p:cNvSpPr/>
          <p:nvPr/>
        </p:nvSpPr>
        <p:spPr>
          <a:xfrm>
            <a:off x="677920" y="4956281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r>
              <a:rPr lang="en-US" sz="1000" dirty="0">
                <a:latin typeface="Century Gothic" panose="020B0502020202020204" pitchFamily="34" charset="0"/>
              </a:rPr>
              <a:t>C3FTCART         30” Cart  </a:t>
            </a:r>
            <a:endParaRPr sz="1000" dirty="0">
              <a:latin typeface="Century Gothic" panose="020B0502020202020204" pitchFamily="34" charset="0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4A42B37-8489-2731-F955-739DAB040470}"/>
              </a:ext>
            </a:extLst>
          </p:cNvPr>
          <p:cNvSpPr/>
          <p:nvPr/>
        </p:nvSpPr>
        <p:spPr>
          <a:xfrm>
            <a:off x="669031" y="4460468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2540">
              <a:spcBef>
                <a:spcPts val="850"/>
              </a:spcBef>
            </a:pPr>
            <a:r>
              <a:rPr lang="en-US" sz="1000" spc="-10" dirty="0">
                <a:latin typeface="Century Gothic"/>
                <a:cs typeface="Century Gothic"/>
              </a:rPr>
              <a:t>C3FTG30LP        </a:t>
            </a:r>
            <a:r>
              <a:rPr lang="en-US" sz="1000" spc="50" dirty="0">
                <a:latin typeface="Century Gothic"/>
                <a:cs typeface="Century Gothic"/>
              </a:rPr>
              <a:t>30”</a:t>
            </a:r>
            <a:r>
              <a:rPr lang="en-US" sz="1000" spc="175" dirty="0">
                <a:latin typeface="Century Gothic"/>
                <a:cs typeface="Century Gothic"/>
              </a:rPr>
              <a:t> </a:t>
            </a:r>
            <a:r>
              <a:rPr lang="en-US" sz="1000" dirty="0">
                <a:latin typeface="Century Gothic"/>
                <a:cs typeface="Century Gothic"/>
              </a:rPr>
              <a:t>Built-In</a:t>
            </a:r>
            <a:r>
              <a:rPr lang="en-US" sz="1000" spc="175" dirty="0">
                <a:latin typeface="Century Gothic"/>
                <a:cs typeface="Century Gothic"/>
              </a:rPr>
              <a:t> </a:t>
            </a:r>
            <a:r>
              <a:rPr lang="en-US" sz="1000" spc="-10" dirty="0">
                <a:latin typeface="Century Gothic"/>
                <a:cs typeface="Century Gothic"/>
              </a:rPr>
              <a:t>Grill                                       LP</a:t>
            </a:r>
            <a:endParaRPr lang="en-US" sz="1000" dirty="0">
              <a:latin typeface="Century Gothic"/>
              <a:cs typeface="Century Gothic"/>
            </a:endParaRPr>
          </a:p>
          <a:p>
            <a:pPr marL="2540">
              <a:spcBef>
                <a:spcPts val="850"/>
              </a:spcBef>
            </a:pPr>
            <a:r>
              <a:rPr lang="en-US" sz="1000" dirty="0">
                <a:latin typeface="Century Gothic"/>
                <a:cs typeface="Century Gothic"/>
              </a:rPr>
              <a:t>C3FTG30NG     30” Built-In                                               NG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7EC0C03-2FC2-55AD-56E6-9B8A072D2A81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44E448D-5815-BB4F-D023-09331E667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5" y="1109537"/>
            <a:ext cx="4248673" cy="2124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A9B7AE-AD5A-216C-B9F9-28BF90B7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409" y="4353267"/>
            <a:ext cx="4191000" cy="28063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98CD49-00CE-5E64-FDEE-2B864239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997" y="1109537"/>
            <a:ext cx="4190999" cy="21693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107230-7549-2ABD-95E4-A1BD2E788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404" y="3363184"/>
            <a:ext cx="1557807" cy="150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A3A4DC-FEE7-5773-4D8D-62824E30AC93}"/>
              </a:ext>
            </a:extLst>
          </p:cNvPr>
          <p:cNvSpPr txBox="1"/>
          <p:nvPr/>
        </p:nvSpPr>
        <p:spPr>
          <a:xfrm>
            <a:off x="5967440" y="3419133"/>
            <a:ext cx="2164940" cy="820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 (Multi Light)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-10" dirty="0">
                <a:latin typeface="Arial"/>
                <a:cs typeface="Arial"/>
              </a:rPr>
              <a:t>Safety Valve - Thermocouple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D83A552-8743-BF3F-C288-49D37DC81E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96781" y="2751395"/>
            <a:ext cx="1139490" cy="1016728"/>
          </a:xfrm>
          <a:prstGeom prst="bentConnector3">
            <a:avLst>
              <a:gd name="adj1" fmla="val 101066"/>
            </a:avLst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25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C2EC-B63B-0B63-CDFE-F8875C0F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B8BB983-D71D-CEBF-F6A7-631C1DF4E003}"/>
              </a:ext>
            </a:extLst>
          </p:cNvPr>
          <p:cNvSpPr/>
          <p:nvPr/>
        </p:nvSpPr>
        <p:spPr>
          <a:xfrm>
            <a:off x="3535824" y="4429569"/>
            <a:ext cx="3510279" cy="2823790"/>
          </a:xfrm>
          <a:custGeom>
            <a:avLst/>
            <a:gdLst/>
            <a:ahLst/>
            <a:cxnLst/>
            <a:rect l="l" t="t" r="r" b="b"/>
            <a:pathLst>
              <a:path w="3510279" h="5536565">
                <a:moveTo>
                  <a:pt x="3510000" y="0"/>
                </a:moveTo>
                <a:lnTo>
                  <a:pt x="0" y="0"/>
                </a:lnTo>
                <a:lnTo>
                  <a:pt x="0" y="5536234"/>
                </a:lnTo>
                <a:lnTo>
                  <a:pt x="3510000" y="5536234"/>
                </a:lnTo>
                <a:lnTo>
                  <a:pt x="3510000" y="0"/>
                </a:lnTo>
                <a:close/>
              </a:path>
            </a:pathLst>
          </a:custGeom>
          <a:solidFill>
            <a:srgbClr val="EDEDEE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A6AD3A8-6F22-7136-1C58-131DDF7728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POWER BURNER</a:t>
            </a:r>
            <a:endParaRPr spc="-10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F273595-151E-D793-EE3D-E20A1BF78408}"/>
              </a:ext>
            </a:extLst>
          </p:cNvPr>
          <p:cNvSpPr txBox="1"/>
          <p:nvPr/>
        </p:nvSpPr>
        <p:spPr>
          <a:xfrm>
            <a:off x="3560762" y="5082283"/>
            <a:ext cx="2712101" cy="116442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20" dirty="0">
                <a:latin typeface="Arial"/>
                <a:cs typeface="Arial"/>
              </a:rPr>
              <a:t>Dual Valve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60</a:t>
            </a:r>
            <a:r>
              <a:rPr sz="900" dirty="0">
                <a:latin typeface="Arial"/>
                <a:cs typeface="Arial"/>
              </a:rPr>
              <a:t>K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BTU/burner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spc="-10" dirty="0">
                <a:latin typeface="Arial"/>
                <a:cs typeface="Arial"/>
              </a:rPr>
              <a:t>Flamethrower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Ignition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304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Stainless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Steel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Construction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Steel Cover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Designed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Knob</a:t>
            </a:r>
            <a:r>
              <a:rPr lang="en-US" sz="900" b="1" spc="-5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&amp;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Bezel</a:t>
            </a:r>
            <a:r>
              <a:rPr lang="en-US" sz="900" b="1" spc="-10" dirty="0">
                <a:latin typeface="Arial"/>
                <a:cs typeface="Arial"/>
              </a:rPr>
              <a:t> </a:t>
            </a:r>
            <a:r>
              <a:rPr lang="en-US" sz="900" b="1" dirty="0">
                <a:latin typeface="Arial"/>
                <a:cs typeface="Arial"/>
              </a:rPr>
              <a:t>w/</a:t>
            </a:r>
            <a:r>
              <a:rPr lang="en-US" sz="900" b="1" spc="-5" dirty="0">
                <a:latin typeface="Arial"/>
                <a:cs typeface="Arial"/>
              </a:rPr>
              <a:t> </a:t>
            </a:r>
            <a:r>
              <a:rPr lang="en-US" sz="900" b="1" spc="-10" dirty="0">
                <a:latin typeface="Arial"/>
                <a:cs typeface="Arial"/>
              </a:rPr>
              <a:t>Light</a:t>
            </a:r>
            <a:endParaRPr lang="en-US" sz="900" spc="-1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Removable Grease Trap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2645757C-88BC-B559-CE81-8A95E78332BC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06A6F8-8912-C23A-9C87-29E73E45ED97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495BD396-9976-6B27-C66B-B35016BF3A6D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A388A65-3204-587C-0DD2-C8D49457C936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9A2AA481-A881-DD03-F34A-4D525EA092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73343C24-DAC6-F77E-F32F-C3AC4D71F579}"/>
              </a:ext>
            </a:extLst>
          </p:cNvPr>
          <p:cNvSpPr/>
          <p:nvPr/>
        </p:nvSpPr>
        <p:spPr>
          <a:xfrm>
            <a:off x="3560762" y="4441020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2540">
              <a:spcBef>
                <a:spcPts val="850"/>
              </a:spcBef>
            </a:pPr>
            <a:r>
              <a:rPr lang="en-US" sz="1000" spc="-10" dirty="0">
                <a:latin typeface="Century Gothic"/>
                <a:cs typeface="Century Gothic"/>
              </a:rPr>
              <a:t>C3PBLP              </a:t>
            </a:r>
            <a:r>
              <a:rPr lang="en-US" sz="1000" spc="50" dirty="0">
                <a:latin typeface="Century Gothic"/>
                <a:cs typeface="Century Gothic"/>
              </a:rPr>
              <a:t>24”</a:t>
            </a:r>
            <a:r>
              <a:rPr lang="en-US" sz="1000" spc="175" dirty="0">
                <a:latin typeface="Century Gothic"/>
                <a:cs typeface="Century Gothic"/>
              </a:rPr>
              <a:t> </a:t>
            </a:r>
            <a:r>
              <a:rPr lang="en-US" sz="1000" dirty="0">
                <a:latin typeface="Century Gothic"/>
                <a:cs typeface="Century Gothic"/>
              </a:rPr>
              <a:t>Built-In</a:t>
            </a:r>
            <a:r>
              <a:rPr lang="en-US" sz="1000" spc="175" dirty="0">
                <a:latin typeface="Century Gothic"/>
                <a:cs typeface="Century Gothic"/>
              </a:rPr>
              <a:t> </a:t>
            </a:r>
            <a:r>
              <a:rPr lang="en-US" sz="1000" spc="-10" dirty="0">
                <a:latin typeface="Century Gothic"/>
                <a:cs typeface="Century Gothic"/>
              </a:rPr>
              <a:t>Power Burner                         LP</a:t>
            </a:r>
            <a:endParaRPr lang="en-US" sz="1000" dirty="0">
              <a:latin typeface="Century Gothic"/>
              <a:cs typeface="Century Gothic"/>
            </a:endParaRPr>
          </a:p>
          <a:p>
            <a:pPr marL="2540">
              <a:spcBef>
                <a:spcPts val="850"/>
              </a:spcBef>
            </a:pPr>
            <a:r>
              <a:rPr lang="en-US" sz="1000" dirty="0">
                <a:latin typeface="Century Gothic"/>
                <a:cs typeface="Century Gothic"/>
              </a:rPr>
              <a:t>C3PBNG            24” Built-In Power Burner                        NG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295CD35E-79E2-92D1-56F0-9794A9E9AD29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7E9FF-325A-0487-CD63-89838206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666" y="1182206"/>
            <a:ext cx="4449558" cy="2447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CBFD7-0078-FD57-6ECB-CC9322F18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262" y="2570848"/>
            <a:ext cx="2156866" cy="2117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E7844D4-9104-0262-5C89-94357867FA52}"/>
              </a:ext>
            </a:extLst>
          </p:cNvPr>
          <p:cNvCxnSpPr>
            <a:cxnSpLocks/>
          </p:cNvCxnSpPr>
          <p:nvPr/>
        </p:nvCxnSpPr>
        <p:spPr>
          <a:xfrm>
            <a:off x="5753951" y="2570848"/>
            <a:ext cx="2094649" cy="1195969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CC6DB4-B651-6C26-760C-21393FC35327}"/>
              </a:ext>
            </a:extLst>
          </p:cNvPr>
          <p:cNvSpPr txBox="1"/>
          <p:nvPr/>
        </p:nvSpPr>
        <p:spPr>
          <a:xfrm>
            <a:off x="7655819" y="5223563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 (Light)</a:t>
            </a:r>
          </a:p>
        </p:txBody>
      </p:sp>
    </p:spTree>
    <p:extLst>
      <p:ext uri="{BB962C8B-B14F-4D97-AF65-F5344CB8AC3E}">
        <p14:creationId xmlns:p14="http://schemas.microsoft.com/office/powerpoint/2010/main" val="294228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330-8C1C-356B-ECC6-976402E4D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1B0D54-EE8D-BB4C-7356-0CF72957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388" y="2176189"/>
            <a:ext cx="4659566" cy="4047856"/>
          </a:xfrm>
          <a:prstGeom prst="rect">
            <a:avLst/>
          </a:prstGeom>
        </p:spPr>
      </p:pic>
      <p:sp>
        <p:nvSpPr>
          <p:cNvPr id="77" name="object 23">
            <a:extLst>
              <a:ext uri="{FF2B5EF4-FFF2-40B4-BE49-F238E27FC236}">
                <a16:creationId xmlns:a16="http://schemas.microsoft.com/office/drawing/2014/main" id="{89C2E78D-736E-522B-B180-6F9C9E447E03}"/>
              </a:ext>
            </a:extLst>
          </p:cNvPr>
          <p:cNvSpPr/>
          <p:nvPr/>
        </p:nvSpPr>
        <p:spPr>
          <a:xfrm>
            <a:off x="132886" y="3207407"/>
            <a:ext cx="3195320" cy="268507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A211571-4D76-68F2-24D5-793B9520CD77}"/>
              </a:ext>
            </a:extLst>
          </p:cNvPr>
          <p:cNvSpPr/>
          <p:nvPr/>
        </p:nvSpPr>
        <p:spPr>
          <a:xfrm>
            <a:off x="146432" y="1737616"/>
            <a:ext cx="3195320" cy="4757940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EA2E721-F5C1-BB0D-83C8-8DB074C8A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PELLET GRILL EXTERIOR</a:t>
            </a:r>
            <a:endParaRPr spc="-10"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6780BE9-02F8-52FF-FAFA-C7663F0F20DF}"/>
              </a:ext>
            </a:extLst>
          </p:cNvPr>
          <p:cNvSpPr txBox="1"/>
          <p:nvPr/>
        </p:nvSpPr>
        <p:spPr>
          <a:xfrm>
            <a:off x="240727" y="2484899"/>
            <a:ext cx="2881630" cy="401648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Updated Animation &amp; Font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Handle &amp; End Cap</a:t>
            </a:r>
            <a:endParaRPr lang="en-US" sz="900" spc="-6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Versa Rack Storage Bracket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Intuitive digital touch control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Dual fan, auger &amp; drip tray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 Drop™ pellet feed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 loading pellet hopper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Spring assist hood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Double-walled canopy with gasket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Versa-Rack™ for multiple cooking surfaces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304 Stainless steel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Interior grill lighting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Led light for temperature probes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Laser cut grates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Built-in timer &amp; wind guard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food temperature probes included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Individual smoke &amp; sear grate included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Hopper capacity of 15 lbs.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Temperature range of 175°F – 700°F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Improvements: Burner Pot, Ignitor, Shute, Heat Shield, Temperature Accuracy, Smoke Output, Removable Power Cord,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Added Gutter, Added Insulation For Electric, Air Gap, Grease Guide, Drip Tray Guard, Cooling Fan, &amp; Surge protector</a:t>
            </a:r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3AAFB3E4-0256-2EB8-D0E8-79BCD4555EB2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60748C5-53B8-5238-CDC9-BE9F00EECB04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81973DBE-F36E-7A0B-1B46-DE7063EAB2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4" name="object 24">
            <a:extLst>
              <a:ext uri="{FF2B5EF4-FFF2-40B4-BE49-F238E27FC236}">
                <a16:creationId xmlns:a16="http://schemas.microsoft.com/office/drawing/2014/main" id="{4DE26377-2117-30A9-B7BF-6F20CBDFF9EE}"/>
              </a:ext>
            </a:extLst>
          </p:cNvPr>
          <p:cNvSpPr txBox="1"/>
          <p:nvPr/>
        </p:nvSpPr>
        <p:spPr>
          <a:xfrm>
            <a:off x="216554" y="1744762"/>
            <a:ext cx="5594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entury Gothic"/>
                <a:cs typeface="Century Gothic"/>
              </a:rPr>
              <a:t>C</a:t>
            </a:r>
            <a:r>
              <a:rPr lang="en-US" sz="1000" spc="-10" dirty="0">
                <a:latin typeface="Century Gothic"/>
                <a:cs typeface="Century Gothic"/>
              </a:rPr>
              <a:t>2P28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5AEBE86-24A2-BE44-0029-2344BDEBDA8B}"/>
              </a:ext>
            </a:extLst>
          </p:cNvPr>
          <p:cNvSpPr txBox="1"/>
          <p:nvPr/>
        </p:nvSpPr>
        <p:spPr>
          <a:xfrm>
            <a:off x="1015948" y="1736497"/>
            <a:ext cx="1240695" cy="172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entury Gothic"/>
                <a:cs typeface="Century Gothic"/>
              </a:rPr>
              <a:t>28</a:t>
            </a:r>
            <a:r>
              <a:rPr sz="1000" dirty="0">
                <a:latin typeface="Century Gothic"/>
                <a:cs typeface="Century Gothic"/>
              </a:rPr>
              <a:t>”</a:t>
            </a:r>
            <a:r>
              <a:rPr lang="en-US" sz="1000" spc="225" dirty="0">
                <a:latin typeface="Century Gothic"/>
                <a:cs typeface="Century Gothic"/>
              </a:rPr>
              <a:t> </a:t>
            </a:r>
            <a:r>
              <a:rPr lang="en-US" sz="1000" dirty="0">
                <a:latin typeface="Century Gothic"/>
                <a:cs typeface="Century Gothic"/>
              </a:rPr>
              <a:t>Pellet </a:t>
            </a:r>
            <a:r>
              <a:rPr sz="1000" spc="-10" dirty="0">
                <a:latin typeface="Century Gothic"/>
                <a:cs typeface="Century Gothic"/>
              </a:rPr>
              <a:t>Grill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F36C23D8-661B-CDAE-9AD2-EC789896B74F}"/>
              </a:ext>
            </a:extLst>
          </p:cNvPr>
          <p:cNvSpPr txBox="1"/>
          <p:nvPr/>
        </p:nvSpPr>
        <p:spPr>
          <a:xfrm>
            <a:off x="216554" y="1948554"/>
            <a:ext cx="53785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entury Gothic"/>
                <a:cs typeface="Century Gothic"/>
              </a:rPr>
              <a:t>C</a:t>
            </a:r>
            <a:r>
              <a:rPr lang="en-US" sz="1000" spc="-10" dirty="0">
                <a:latin typeface="Century Gothic"/>
                <a:cs typeface="Century Gothic"/>
              </a:rPr>
              <a:t>2P36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92D9390-4545-4A97-3387-B6025EC5A742}"/>
              </a:ext>
            </a:extLst>
          </p:cNvPr>
          <p:cNvSpPr txBox="1"/>
          <p:nvPr/>
        </p:nvSpPr>
        <p:spPr>
          <a:xfrm>
            <a:off x="215284" y="2132339"/>
            <a:ext cx="5607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entury Gothic"/>
                <a:cs typeface="Century Gothic"/>
              </a:rPr>
              <a:t>C</a:t>
            </a:r>
            <a:r>
              <a:rPr lang="en-US" sz="1000" spc="-10" dirty="0">
                <a:latin typeface="Century Gothic"/>
                <a:cs typeface="Century Gothic"/>
              </a:rPr>
              <a:t>2P28-FS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575326A9-CE68-022A-F184-3E1559CD9F3C}"/>
              </a:ext>
            </a:extLst>
          </p:cNvPr>
          <p:cNvSpPr txBox="1"/>
          <p:nvPr/>
        </p:nvSpPr>
        <p:spPr>
          <a:xfrm>
            <a:off x="1007805" y="2146269"/>
            <a:ext cx="18423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entury Gothic"/>
                <a:cs typeface="Century Gothic"/>
              </a:rPr>
              <a:t>28</a:t>
            </a:r>
            <a:r>
              <a:rPr sz="1000" dirty="0">
                <a:latin typeface="Century Gothic"/>
                <a:cs typeface="Century Gothic"/>
              </a:rPr>
              <a:t>” </a:t>
            </a:r>
            <a:r>
              <a:rPr lang="en-US" sz="1000" dirty="0">
                <a:latin typeface="Century Gothic"/>
                <a:cs typeface="Century Gothic"/>
              </a:rPr>
              <a:t>Freestanding Pellet Grill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2F0F7C1C-3276-4FB9-D29D-5410EC4E253F}"/>
              </a:ext>
            </a:extLst>
          </p:cNvPr>
          <p:cNvSpPr txBox="1"/>
          <p:nvPr/>
        </p:nvSpPr>
        <p:spPr>
          <a:xfrm>
            <a:off x="208914" y="2309373"/>
            <a:ext cx="58991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entury Gothic"/>
                <a:cs typeface="Century Gothic"/>
              </a:rPr>
              <a:t>C</a:t>
            </a:r>
            <a:r>
              <a:rPr lang="en-US" sz="1000" spc="-10" dirty="0">
                <a:latin typeface="Century Gothic"/>
                <a:cs typeface="Century Gothic"/>
              </a:rPr>
              <a:t>2P36-FS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E3BB91C9-8E98-1C9D-7ACD-1856AEE44EBD}"/>
              </a:ext>
            </a:extLst>
          </p:cNvPr>
          <p:cNvSpPr txBox="1"/>
          <p:nvPr/>
        </p:nvSpPr>
        <p:spPr>
          <a:xfrm>
            <a:off x="1007805" y="2321140"/>
            <a:ext cx="205509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entury Gothic"/>
                <a:cs typeface="Century Gothic"/>
              </a:rPr>
              <a:t>36” Freestanding Pellet Grill</a:t>
            </a: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3811E368-455E-3B9D-1549-1BC1E8D7AD54}"/>
              </a:ext>
            </a:extLst>
          </p:cNvPr>
          <p:cNvSpPr txBox="1"/>
          <p:nvPr/>
        </p:nvSpPr>
        <p:spPr>
          <a:xfrm>
            <a:off x="70105" y="7515646"/>
            <a:ext cx="345312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D1D3D4"/>
                </a:solidFill>
                <a:latin typeface="Arial Narrow"/>
                <a:cs typeface="Arial Narrow"/>
              </a:rPr>
              <a:t>D</a:t>
            </a:r>
            <a:r>
              <a:rPr lang="en-US" sz="900" dirty="0">
                <a:latin typeface="Arial"/>
                <a:cs typeface="Arial"/>
              </a:rPr>
              <a:t> FS = Freestanding</a:t>
            </a:r>
            <a:r>
              <a:rPr sz="900" spc="409" dirty="0">
                <a:latin typeface="Arial"/>
                <a:cs typeface="Arial"/>
              </a:rPr>
              <a:t>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66E73050-7D75-BD6F-AEF4-EA3582093D79}"/>
              </a:ext>
            </a:extLst>
          </p:cNvPr>
          <p:cNvSpPr txBox="1"/>
          <p:nvPr/>
        </p:nvSpPr>
        <p:spPr>
          <a:xfrm>
            <a:off x="1015947" y="1953971"/>
            <a:ext cx="1240695" cy="172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>
                <a:latin typeface="Century Gothic"/>
                <a:cs typeface="Century Gothic"/>
              </a:rPr>
              <a:t>36</a:t>
            </a:r>
            <a:r>
              <a:rPr sz="1000" dirty="0">
                <a:latin typeface="Century Gothic"/>
                <a:cs typeface="Century Gothic"/>
              </a:rPr>
              <a:t>”</a:t>
            </a:r>
            <a:r>
              <a:rPr lang="en-US" sz="1000" spc="225" dirty="0">
                <a:latin typeface="Century Gothic"/>
                <a:cs typeface="Century Gothic"/>
              </a:rPr>
              <a:t> </a:t>
            </a:r>
            <a:r>
              <a:rPr lang="en-US" sz="1000" dirty="0">
                <a:latin typeface="Century Gothic"/>
                <a:cs typeface="Century Gothic"/>
              </a:rPr>
              <a:t>Pellet </a:t>
            </a:r>
            <a:r>
              <a:rPr sz="1000" spc="-10" dirty="0">
                <a:latin typeface="Century Gothic"/>
                <a:cs typeface="Century Gothic"/>
              </a:rPr>
              <a:t>Grill</a:t>
            </a:r>
            <a:endParaRPr sz="1000" dirty="0">
              <a:latin typeface="Century Gothic"/>
              <a:cs typeface="Century Gothic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0A655FD-4E54-C0E4-5178-D4FA5C261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752" y="6224045"/>
            <a:ext cx="2244835" cy="103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F2765C-779F-C7E5-27FC-077666051BFF}"/>
              </a:ext>
            </a:extLst>
          </p:cNvPr>
          <p:cNvCxnSpPr>
            <a:cxnSpLocks/>
          </p:cNvCxnSpPr>
          <p:nvPr/>
        </p:nvCxnSpPr>
        <p:spPr>
          <a:xfrm>
            <a:off x="3328206" y="4800600"/>
            <a:ext cx="19627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CAFA8D3-2CB1-BE44-D43C-206FE68F6883}"/>
              </a:ext>
            </a:extLst>
          </p:cNvPr>
          <p:cNvCxnSpPr>
            <a:cxnSpLocks/>
          </p:cNvCxnSpPr>
          <p:nvPr/>
        </p:nvCxnSpPr>
        <p:spPr>
          <a:xfrm flipV="1">
            <a:off x="3328206" y="4800600"/>
            <a:ext cx="0" cy="19347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6F943DF-5763-C96B-7115-8661D608F9BF}"/>
              </a:ext>
            </a:extLst>
          </p:cNvPr>
          <p:cNvCxnSpPr>
            <a:cxnSpLocks/>
          </p:cNvCxnSpPr>
          <p:nvPr/>
        </p:nvCxnSpPr>
        <p:spPr>
          <a:xfrm>
            <a:off x="3328206" y="6735359"/>
            <a:ext cx="4139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D18CD28-788D-4E53-5400-54C831412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841" y="6219353"/>
            <a:ext cx="1490287" cy="122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072906B-1F2D-1619-ADEE-0FB9429770CD}"/>
              </a:ext>
            </a:extLst>
          </p:cNvPr>
          <p:cNvSpPr txBox="1"/>
          <p:nvPr/>
        </p:nvSpPr>
        <p:spPr>
          <a:xfrm>
            <a:off x="3385467" y="5436045"/>
            <a:ext cx="1433801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Temp probe bracket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1BBD51-7C6A-83F8-E897-44D6A2016046}"/>
              </a:ext>
            </a:extLst>
          </p:cNvPr>
          <p:cNvSpPr txBox="1"/>
          <p:nvPr/>
        </p:nvSpPr>
        <p:spPr>
          <a:xfrm>
            <a:off x="6787676" y="6219353"/>
            <a:ext cx="1585797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Handle 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70BFE-DCA2-DB52-AA6F-A3C5E18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197" y="679144"/>
            <a:ext cx="1727931" cy="128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40E168-ABBC-DB1E-11AC-8CAD9A3F99C4}"/>
              </a:ext>
            </a:extLst>
          </p:cNvPr>
          <p:cNvCxnSpPr>
            <a:cxnSpLocks/>
          </p:cNvCxnSpPr>
          <p:nvPr/>
        </p:nvCxnSpPr>
        <p:spPr>
          <a:xfrm flipH="1">
            <a:off x="8836494" y="3657600"/>
            <a:ext cx="10204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F868F3-FA9C-5C5D-6005-B8F1AAE1EC85}"/>
              </a:ext>
            </a:extLst>
          </p:cNvPr>
          <p:cNvCxnSpPr>
            <a:cxnSpLocks/>
          </p:cNvCxnSpPr>
          <p:nvPr/>
        </p:nvCxnSpPr>
        <p:spPr>
          <a:xfrm flipV="1">
            <a:off x="9856955" y="3657600"/>
            <a:ext cx="0" cy="30777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EEFE84-419D-3734-BB82-8E5D13E62D7E}"/>
              </a:ext>
            </a:extLst>
          </p:cNvPr>
          <p:cNvCxnSpPr>
            <a:cxnSpLocks/>
          </p:cNvCxnSpPr>
          <p:nvPr/>
        </p:nvCxnSpPr>
        <p:spPr>
          <a:xfrm flipH="1">
            <a:off x="9562128" y="6742304"/>
            <a:ext cx="2948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1A36B3-85F9-FA1C-3FD8-4EA00920E2BE}"/>
              </a:ext>
            </a:extLst>
          </p:cNvPr>
          <p:cNvCxnSpPr>
            <a:cxnSpLocks/>
          </p:cNvCxnSpPr>
          <p:nvPr/>
        </p:nvCxnSpPr>
        <p:spPr>
          <a:xfrm flipV="1">
            <a:off x="9856955" y="1302608"/>
            <a:ext cx="0" cy="23549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7D538D-BAC0-1498-D5D8-CAF74ECF3B1D}"/>
              </a:ext>
            </a:extLst>
          </p:cNvPr>
          <p:cNvCxnSpPr>
            <a:cxnSpLocks/>
          </p:cNvCxnSpPr>
          <p:nvPr/>
        </p:nvCxnSpPr>
        <p:spPr>
          <a:xfrm flipH="1">
            <a:off x="9562127" y="1302608"/>
            <a:ext cx="2948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94D742-CCD3-8C67-8A92-70155E6E17D4}"/>
              </a:ext>
            </a:extLst>
          </p:cNvPr>
          <p:cNvCxnSpPr>
            <a:cxnSpLocks/>
          </p:cNvCxnSpPr>
          <p:nvPr/>
        </p:nvCxnSpPr>
        <p:spPr>
          <a:xfrm flipH="1">
            <a:off x="7315200" y="5077948"/>
            <a:ext cx="25417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B66F7E1-23C1-D838-D715-5056BF47EA28}"/>
              </a:ext>
            </a:extLst>
          </p:cNvPr>
          <p:cNvSpPr txBox="1"/>
          <p:nvPr/>
        </p:nvSpPr>
        <p:spPr>
          <a:xfrm>
            <a:off x="6477458" y="688937"/>
            <a:ext cx="1585797" cy="795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Updated Font &amp; New Animation @ Launch</a:t>
            </a: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FEF061A4-A4FE-142C-0A50-316A8DE42F6C}"/>
              </a:ext>
            </a:extLst>
          </p:cNvPr>
          <p:cNvSpPr/>
          <p:nvPr/>
        </p:nvSpPr>
        <p:spPr>
          <a:xfrm>
            <a:off x="164750" y="1543012"/>
            <a:ext cx="3181343" cy="191429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C2P36</a:t>
            </a:r>
            <a:endParaRPr sz="1000" b="1" dirty="0"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E0645D3-D5DB-803F-4376-A1D468749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392" y="688937"/>
            <a:ext cx="1284066" cy="12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321276B-D6C5-FC87-8A16-0C689FBB347A}"/>
              </a:ext>
            </a:extLst>
          </p:cNvPr>
          <p:cNvCxnSpPr>
            <a:cxnSpLocks/>
          </p:cNvCxnSpPr>
          <p:nvPr/>
        </p:nvCxnSpPr>
        <p:spPr>
          <a:xfrm flipV="1">
            <a:off x="3328206" y="1284597"/>
            <a:ext cx="0" cy="35160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E03C082-29F4-B1B4-A8F6-5EBD645C015D}"/>
              </a:ext>
            </a:extLst>
          </p:cNvPr>
          <p:cNvCxnSpPr>
            <a:cxnSpLocks/>
          </p:cNvCxnSpPr>
          <p:nvPr/>
        </p:nvCxnSpPr>
        <p:spPr>
          <a:xfrm>
            <a:off x="3328206" y="1284597"/>
            <a:ext cx="14421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20D4020-8644-358E-B936-3A8EFC96EF8B}"/>
              </a:ext>
            </a:extLst>
          </p:cNvPr>
          <p:cNvSpPr txBox="1"/>
          <p:nvPr/>
        </p:nvSpPr>
        <p:spPr>
          <a:xfrm>
            <a:off x="3503510" y="1471813"/>
            <a:ext cx="158579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Power button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F86A575-23DB-1366-B007-06B72102CCC2}"/>
              </a:ext>
            </a:extLst>
          </p:cNvPr>
          <p:cNvCxnSpPr>
            <a:cxnSpLocks/>
          </p:cNvCxnSpPr>
          <p:nvPr/>
        </p:nvCxnSpPr>
        <p:spPr>
          <a:xfrm>
            <a:off x="3328206" y="5434660"/>
            <a:ext cx="1243794" cy="1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66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5C30D-BF99-A655-8838-36F4FFF4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BDC1CCC4-7B62-C3F9-83B4-855A65EFC707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60E3861-5CF9-ECC8-A2D6-45B5DA79E32D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3F3A652-D91F-5290-4CD3-16B21CAE79F5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E9509D87-8843-BAA5-E482-3B21A8767CF9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16EA04BE-2976-38E5-F9DD-66AB2FC769B2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Picture 39" descr="A screenshot of a menu&#10;&#10;AI-generated content may be incorrect.">
            <a:extLst>
              <a:ext uri="{FF2B5EF4-FFF2-40B4-BE49-F238E27FC236}">
                <a16:creationId xmlns:a16="http://schemas.microsoft.com/office/drawing/2014/main" id="{754952F7-95E8-6937-0368-724EF9571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2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A8584-C94E-020B-A6F6-7CB0A3616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8EEE799D-5093-B0F2-3972-7605BE4C5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1"/>
            <a:ext cx="756121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PELLET GRILL INTERIOR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1A21889-E242-68C2-EB66-78E58BD9CA62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3C31ADFB-49EC-C27D-9693-AFA5D122B194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E2689E8-4820-9985-45F1-1FB647806D08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A6D2792F-6FB8-D8C6-1A1B-75E63457B9B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A321051A-D20D-DACF-F0DC-1F8A7D079F62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E3D4B4A-3BAD-F743-E0CB-D231A2EB6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32" y="828055"/>
            <a:ext cx="4103446" cy="4201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341B3-FB8B-7266-BDAE-4A1C264E2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4" y="1329806"/>
            <a:ext cx="1742674" cy="172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17931-5810-4A2A-39A5-0414F5AC6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743" y="1329806"/>
            <a:ext cx="1700043" cy="172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720F1-A863-656E-349D-B39FD8F645F6}"/>
              </a:ext>
            </a:extLst>
          </p:cNvPr>
          <p:cNvSpPr txBox="1"/>
          <p:nvPr/>
        </p:nvSpPr>
        <p:spPr>
          <a:xfrm>
            <a:off x="676393" y="798405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Burner pot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AF994-BBBD-C9F0-DEA5-BFD1D0196E34}"/>
              </a:ext>
            </a:extLst>
          </p:cNvPr>
          <p:cNvSpPr txBox="1"/>
          <p:nvPr/>
        </p:nvSpPr>
        <p:spPr>
          <a:xfrm>
            <a:off x="3039017" y="798405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Grill/smoke grate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7325C-0F60-CCC8-4532-FBA83CD92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604" y="5196915"/>
            <a:ext cx="1731108" cy="1747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91F9DD-C7F9-E0D5-3DD2-12FEB2303C69}"/>
              </a:ext>
            </a:extLst>
          </p:cNvPr>
          <p:cNvSpPr txBox="1"/>
          <p:nvPr/>
        </p:nvSpPr>
        <p:spPr>
          <a:xfrm>
            <a:off x="8153400" y="7002100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Ignitor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07EA09-9252-A629-3265-08C61B226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447" y="5196915"/>
            <a:ext cx="1731108" cy="175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278B57-6B43-FB1B-C377-F72ABDDF0E38}"/>
              </a:ext>
            </a:extLst>
          </p:cNvPr>
          <p:cNvSpPr txBox="1"/>
          <p:nvPr/>
        </p:nvSpPr>
        <p:spPr>
          <a:xfrm>
            <a:off x="6099200" y="7002100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Rain guard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5CB45B-F413-CD09-CBA6-38AC5D44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518" y="3722302"/>
            <a:ext cx="1740454" cy="172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5EC80F-E8E0-A3AD-C832-A2FF2A29B36E}"/>
              </a:ext>
            </a:extLst>
          </p:cNvPr>
          <p:cNvSpPr txBox="1"/>
          <p:nvPr/>
        </p:nvSpPr>
        <p:spPr>
          <a:xfrm>
            <a:off x="654090" y="3230676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Sear grate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01751A-F74B-8A44-B98C-CBF5D38C7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0911" y="3683057"/>
            <a:ext cx="1700043" cy="1728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768C32-8A7A-1C94-A6C9-AF602DB193E6}"/>
              </a:ext>
            </a:extLst>
          </p:cNvPr>
          <p:cNvSpPr txBox="1"/>
          <p:nvPr/>
        </p:nvSpPr>
        <p:spPr>
          <a:xfrm>
            <a:off x="3039016" y="3225737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Heat shield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A28669B-04BC-0E49-ADB4-4540888C55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64" y="6067935"/>
            <a:ext cx="1731108" cy="1443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1A1430F-01FB-3345-3E19-36D58C637BE5}"/>
              </a:ext>
            </a:extLst>
          </p:cNvPr>
          <p:cNvSpPr txBox="1"/>
          <p:nvPr/>
        </p:nvSpPr>
        <p:spPr>
          <a:xfrm>
            <a:off x="676392" y="5568533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Hopper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AD225F-64E3-DD2A-7E79-3A19D90AC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0912" y="6070629"/>
            <a:ext cx="1700042" cy="1440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E02843-490D-96BA-EACF-BA89793ED6CE}"/>
              </a:ext>
            </a:extLst>
          </p:cNvPr>
          <p:cNvSpPr txBox="1"/>
          <p:nvPr/>
        </p:nvSpPr>
        <p:spPr>
          <a:xfrm>
            <a:off x="3039016" y="5568533"/>
            <a:ext cx="1481057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Smoke seal</a:t>
            </a:r>
          </a:p>
        </p:txBody>
      </p:sp>
    </p:spTree>
    <p:extLst>
      <p:ext uri="{BB962C8B-B14F-4D97-AF65-F5344CB8AC3E}">
        <p14:creationId xmlns:p14="http://schemas.microsoft.com/office/powerpoint/2010/main" val="374938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35493C5-57B9-BD55-A100-963A5D1CE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DD44D1BC-57F4-7046-9036-C723BCC829B5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729FF5B-4641-00D8-D8DB-FA6183C13705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7038ED5-FA02-248B-DA99-FE39D3EEAE05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2BD28A37-DBD3-713A-8378-12AE6372F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C3CO50 50” COMBO GRILL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44685A8-9B4B-D174-A8DB-DCB1C73BBCE7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0711762-2F51-6524-F63A-18E9E682A452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EFB2F1B0-1C07-A6AF-3793-3E53A610718C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B338F80-4FFC-5EA2-FCDB-1046191BD518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5F25410D-C893-DDC3-F26E-1632A42F15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FFF8D7AA-AC29-CAA9-DADF-CE11F082B29F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">
            <a:extLst>
              <a:ext uri="{FF2B5EF4-FFF2-40B4-BE49-F238E27FC236}">
                <a16:creationId xmlns:a16="http://schemas.microsoft.com/office/drawing/2014/main" id="{99893862-75B1-EF30-9FA3-A056BCBFA711}"/>
              </a:ext>
            </a:extLst>
          </p:cNvPr>
          <p:cNvSpPr/>
          <p:nvPr/>
        </p:nvSpPr>
        <p:spPr>
          <a:xfrm>
            <a:off x="2056956" y="3875083"/>
            <a:ext cx="6252111" cy="3355285"/>
          </a:xfrm>
          <a:custGeom>
            <a:avLst/>
            <a:gdLst/>
            <a:ahLst/>
            <a:cxnLst/>
            <a:rect l="l" t="t" r="r" b="b"/>
            <a:pathLst>
              <a:path w="3510279" h="5536565">
                <a:moveTo>
                  <a:pt x="3510000" y="0"/>
                </a:moveTo>
                <a:lnTo>
                  <a:pt x="0" y="0"/>
                </a:lnTo>
                <a:lnTo>
                  <a:pt x="0" y="5536234"/>
                </a:lnTo>
                <a:lnTo>
                  <a:pt x="3510000" y="5536234"/>
                </a:lnTo>
                <a:lnTo>
                  <a:pt x="3510000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9">
            <a:extLst>
              <a:ext uri="{FF2B5EF4-FFF2-40B4-BE49-F238E27FC236}">
                <a16:creationId xmlns:a16="http://schemas.microsoft.com/office/drawing/2014/main" id="{5074AC5F-9AC8-1CCB-1766-F3078A635B22}"/>
              </a:ext>
            </a:extLst>
          </p:cNvPr>
          <p:cNvSpPr/>
          <p:nvPr/>
        </p:nvSpPr>
        <p:spPr>
          <a:xfrm>
            <a:off x="2056956" y="3892896"/>
            <a:ext cx="6252111" cy="197024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8E8EFC42-C700-D4CA-3CE9-07803E185FB4}"/>
              </a:ext>
            </a:extLst>
          </p:cNvPr>
          <p:cNvSpPr txBox="1"/>
          <p:nvPr/>
        </p:nvSpPr>
        <p:spPr>
          <a:xfrm>
            <a:off x="2301384" y="4631179"/>
            <a:ext cx="2881630" cy="290079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000" b="1" spc="-10" dirty="0">
                <a:latin typeface="Arial"/>
                <a:cs typeface="Arial"/>
              </a:rPr>
              <a:t>FEATURES</a:t>
            </a:r>
            <a:r>
              <a:rPr lang="en-US" sz="1000" b="1" spc="-10" dirty="0">
                <a:latin typeface="Arial"/>
                <a:cs typeface="Arial"/>
              </a:rPr>
              <a:t> - GRILL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Grill: 2x Infinity</a:t>
            </a:r>
            <a:r>
              <a:rPr lang="en-US" sz="1000" spc="-2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Burners</a:t>
            </a:r>
            <a:r>
              <a:rPr lang="en-US" sz="1000" spc="-1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20K</a:t>
            </a:r>
            <a:r>
              <a:rPr lang="en-US" sz="1000" spc="-2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BTU/burner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Flamethrower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Ignition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304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Stainless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Steel</a:t>
            </a:r>
            <a:r>
              <a:rPr lang="en-US" sz="1000" spc="-2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Construction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Newly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Designed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Knob</a:t>
            </a:r>
            <a:r>
              <a:rPr lang="en-US" sz="1000" spc="-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&amp;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Bezel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Safety</a:t>
            </a:r>
            <a:r>
              <a:rPr lang="en-US" sz="1000" spc="-9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Valves</a:t>
            </a:r>
            <a:r>
              <a:rPr lang="en-US" sz="1000" spc="-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-</a:t>
            </a:r>
            <a:r>
              <a:rPr lang="en-US" sz="1000" spc="-10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Thermocouple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Heat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Zone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Separators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Easy</a:t>
            </a:r>
            <a:r>
              <a:rPr lang="en-US" sz="1000" spc="-3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Lift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Hood</a:t>
            </a:r>
            <a:r>
              <a:rPr lang="en-US" sz="1000" spc="-3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with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Spring</a:t>
            </a:r>
            <a:r>
              <a:rPr lang="en-US" sz="1000" spc="-7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Assist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Stainless Steel Grates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600 sq. in.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Volcanic</a:t>
            </a:r>
            <a:r>
              <a:rPr lang="en-US" sz="1000" spc="-15" dirty="0">
                <a:latin typeface="Arial"/>
                <a:cs typeface="Arial"/>
              </a:rPr>
              <a:t> Stone Briquettes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Integrated</a:t>
            </a:r>
            <a:r>
              <a:rPr lang="en-US" sz="1000" spc="1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Wind</a:t>
            </a:r>
            <a:r>
              <a:rPr lang="en-US" sz="1000" spc="15" dirty="0">
                <a:latin typeface="Arial"/>
                <a:cs typeface="Arial"/>
              </a:rPr>
              <a:t> </a:t>
            </a:r>
            <a:r>
              <a:rPr lang="en-US" sz="1000" spc="-20" dirty="0">
                <a:latin typeface="Arial"/>
                <a:cs typeface="Arial"/>
              </a:rPr>
              <a:t>Guard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Double-Walled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Canopy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1000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endParaRPr sz="1000" dirty="0">
              <a:latin typeface="Arial"/>
              <a:cs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854D094-DE13-7AED-4E6A-02F77AB1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759" y="959148"/>
            <a:ext cx="5536507" cy="2876283"/>
          </a:xfrm>
          <a:prstGeom prst="rect">
            <a:avLst/>
          </a:prstGeom>
        </p:spPr>
      </p:pic>
      <p:sp>
        <p:nvSpPr>
          <p:cNvPr id="81" name="object 12">
            <a:extLst>
              <a:ext uri="{FF2B5EF4-FFF2-40B4-BE49-F238E27FC236}">
                <a16:creationId xmlns:a16="http://schemas.microsoft.com/office/drawing/2014/main" id="{E11F8B5B-16B7-8E62-1BC7-748A9E076F5B}"/>
              </a:ext>
            </a:extLst>
          </p:cNvPr>
          <p:cNvSpPr txBox="1"/>
          <p:nvPr/>
        </p:nvSpPr>
        <p:spPr>
          <a:xfrm>
            <a:off x="6316201" y="4631179"/>
            <a:ext cx="2881630" cy="23621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000" b="1" spc="-10" dirty="0">
                <a:latin typeface="Arial"/>
                <a:cs typeface="Arial"/>
              </a:rPr>
              <a:t>FEATURES</a:t>
            </a:r>
            <a:r>
              <a:rPr lang="en-US" sz="1000" b="1" spc="-10" dirty="0">
                <a:latin typeface="Arial"/>
                <a:cs typeface="Arial"/>
              </a:rPr>
              <a:t> – FLATTOP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2x U-Burners 17</a:t>
            </a:r>
            <a:r>
              <a:rPr lang="en-US" sz="1000" dirty="0">
                <a:latin typeface="Arial"/>
                <a:cs typeface="Arial"/>
              </a:rPr>
              <a:t>K</a:t>
            </a:r>
            <a:r>
              <a:rPr lang="en-US" sz="1000" spc="-2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BTU/burner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Flamethrower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Ignition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304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Stainless</a:t>
            </a:r>
            <a:r>
              <a:rPr lang="en-US" sz="1000" spc="-2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Steel</a:t>
            </a:r>
            <a:r>
              <a:rPr lang="en-US" sz="1000" spc="-2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Construction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Newly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Designed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Knob</a:t>
            </a:r>
            <a:r>
              <a:rPr lang="en-US" sz="1000" spc="-5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&amp;</a:t>
            </a:r>
            <a:r>
              <a:rPr lang="en-US" sz="1000" spc="-10" dirty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Bezel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Safety</a:t>
            </a:r>
            <a:r>
              <a:rPr lang="en-US" sz="1000" spc="-90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Valves</a:t>
            </a:r>
            <a:r>
              <a:rPr lang="en-US" sz="1000" spc="-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-</a:t>
            </a:r>
            <a:r>
              <a:rPr lang="en-US" sz="1000" spc="-105" dirty="0">
                <a:latin typeface="Arial"/>
                <a:cs typeface="Arial"/>
              </a:rPr>
              <a:t> </a:t>
            </a:r>
            <a:r>
              <a:rPr lang="en-US" sz="1000" spc="-10" dirty="0">
                <a:latin typeface="Arial"/>
                <a:cs typeface="Arial"/>
              </a:rPr>
              <a:t>Thermocouple</a:t>
            </a:r>
            <a:endParaRPr lang="en-US" sz="10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Flame Indicator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Food Guard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Easy Lift Cooking Surface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spc="-10" dirty="0">
                <a:latin typeface="Arial"/>
                <a:cs typeface="Arial"/>
              </a:rPr>
              <a:t>300 sq. in.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000" dirty="0">
                <a:latin typeface="Arial"/>
                <a:cs typeface="Arial"/>
              </a:rPr>
              <a:t>Stainless Steel Cover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60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7367D-CCCA-C0DD-44AA-85203C7B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4C673A3F-AC80-A9A0-67C4-0A4AAA07B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COMBO GRILL EXTERIOR 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234ED0F-5368-CA1A-443E-A61BB2AE2A4E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EE28F4D3-8A1E-E1F3-15A6-5301EF6631C3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FAC219A-BA18-74EB-82BE-D8AF8BE42AA5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AF610EA2-F9E3-3310-FBA0-40717EB2F89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DE0705FE-099E-0CB0-FCAD-8289F3AF6D7D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649E8-1E22-91ED-3289-1FC53FB37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00" y="2557876"/>
            <a:ext cx="5113734" cy="2656647"/>
          </a:xfrm>
          <a:prstGeom prst="rect">
            <a:avLst/>
          </a:prstGeom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B2F8DAEA-1BFB-0432-93F0-9DBB5C0C8B79}"/>
              </a:ext>
            </a:extLst>
          </p:cNvPr>
          <p:cNvCxnSpPr>
            <a:cxnSpLocks/>
          </p:cNvCxnSpPr>
          <p:nvPr/>
        </p:nvCxnSpPr>
        <p:spPr>
          <a:xfrm>
            <a:off x="7258243" y="4590512"/>
            <a:ext cx="966391" cy="957317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FD6F2FA-429E-279A-C657-5C01FF6EE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843" y="5673404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098697B-5F6A-4F4D-0ADE-126433D40E9C}"/>
              </a:ext>
            </a:extLst>
          </p:cNvPr>
          <p:cNvSpPr txBox="1"/>
          <p:nvPr/>
        </p:nvSpPr>
        <p:spPr>
          <a:xfrm>
            <a:off x="5637787" y="5673404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EE37ECB-D4B2-1E62-FD12-1E9E5A58F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3" y="1418180"/>
            <a:ext cx="1475582" cy="143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C3768D-2F1E-69E0-6374-0D605FA71516}"/>
              </a:ext>
            </a:extLst>
          </p:cNvPr>
          <p:cNvCxnSpPr>
            <a:cxnSpLocks/>
          </p:cNvCxnSpPr>
          <p:nvPr/>
        </p:nvCxnSpPr>
        <p:spPr>
          <a:xfrm>
            <a:off x="2515134" y="3423084"/>
            <a:ext cx="1264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E8CB8-F489-8600-6143-3F6984AA42A6}"/>
              </a:ext>
            </a:extLst>
          </p:cNvPr>
          <p:cNvCxnSpPr>
            <a:cxnSpLocks/>
          </p:cNvCxnSpPr>
          <p:nvPr/>
        </p:nvCxnSpPr>
        <p:spPr>
          <a:xfrm flipV="1">
            <a:off x="2515134" y="2243965"/>
            <a:ext cx="0" cy="1171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E955186-67C5-6C8E-30A5-D8C38A28342E}"/>
              </a:ext>
            </a:extLst>
          </p:cNvPr>
          <p:cNvCxnSpPr>
            <a:cxnSpLocks/>
          </p:cNvCxnSpPr>
          <p:nvPr/>
        </p:nvCxnSpPr>
        <p:spPr>
          <a:xfrm flipH="1">
            <a:off x="2284518" y="2269137"/>
            <a:ext cx="2306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208FD44-69F1-0BD9-F114-47693FB1CB35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Analog Temp Gauge 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0BB27F4-EEB5-CCF7-718F-36F62A9FA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3" y="5673404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3C3A1C-5E45-36B2-E4AD-815778967B87}"/>
              </a:ext>
            </a:extLst>
          </p:cNvPr>
          <p:cNvCxnSpPr>
            <a:cxnSpLocks/>
          </p:cNvCxnSpPr>
          <p:nvPr/>
        </p:nvCxnSpPr>
        <p:spPr>
          <a:xfrm>
            <a:off x="2515134" y="3733800"/>
            <a:ext cx="2812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B94B09-1EB8-4E71-AC7A-CE21EE704669}"/>
              </a:ext>
            </a:extLst>
          </p:cNvPr>
          <p:cNvCxnSpPr>
            <a:cxnSpLocks/>
          </p:cNvCxnSpPr>
          <p:nvPr/>
        </p:nvCxnSpPr>
        <p:spPr>
          <a:xfrm flipV="1">
            <a:off x="2522119" y="3733800"/>
            <a:ext cx="0" cy="2565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8DF4D0-CF25-F67D-E795-6C4B1FFECB2E}"/>
              </a:ext>
            </a:extLst>
          </p:cNvPr>
          <p:cNvCxnSpPr>
            <a:cxnSpLocks/>
          </p:cNvCxnSpPr>
          <p:nvPr/>
        </p:nvCxnSpPr>
        <p:spPr>
          <a:xfrm flipH="1">
            <a:off x="2314255" y="6299216"/>
            <a:ext cx="1937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68BBF6D-B59C-1256-C8F9-A232E2C740D4}"/>
              </a:ext>
            </a:extLst>
          </p:cNvPr>
          <p:cNvSpPr txBox="1"/>
          <p:nvPr/>
        </p:nvSpPr>
        <p:spPr>
          <a:xfrm>
            <a:off x="838673" y="4920780"/>
            <a:ext cx="2060391" cy="65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Handle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F61214-C508-1A51-FA30-1EA95F81ACBA}"/>
              </a:ext>
            </a:extLst>
          </p:cNvPr>
          <p:cNvSpPr txBox="1"/>
          <p:nvPr/>
        </p:nvSpPr>
        <p:spPr>
          <a:xfrm>
            <a:off x="6786481" y="1317291"/>
            <a:ext cx="2530743" cy="1083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304 SS Construction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Double Walled Hood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Dual Drip Tray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Smudge Proof Control Panel</a:t>
            </a:r>
          </a:p>
        </p:txBody>
      </p:sp>
    </p:spTree>
    <p:extLst>
      <p:ext uri="{BB962C8B-B14F-4D97-AF65-F5344CB8AC3E}">
        <p14:creationId xmlns:p14="http://schemas.microsoft.com/office/powerpoint/2010/main" val="2640061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BD77A-C613-9E9E-7F7C-47E2C1250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2698673-28DD-EFF6-3883-253B0895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66" y="2607120"/>
            <a:ext cx="1502912" cy="1431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5FEFC-BFD4-A4B2-01FD-6B2B7672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51" y="876959"/>
            <a:ext cx="1475583" cy="146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D3081826-CC46-3A2A-F192-98D88DCFD8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COMBO GRILL INTERIOR 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971D8B5-CDB6-6256-5ACF-FE13F981BEB3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4AFBD33E-1034-49BB-6E8A-15A3D84D1C87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171CE88-64F2-95C2-897A-00F6B8F85A6F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64EFC1EC-210A-B74D-6CBB-58578C6741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7DBDAC88-0936-6A9F-CE49-A0561120A8F9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302D09-9833-C00B-47AC-BDFF8AAB8088}"/>
              </a:ext>
            </a:extLst>
          </p:cNvPr>
          <p:cNvSpPr txBox="1"/>
          <p:nvPr/>
        </p:nvSpPr>
        <p:spPr>
          <a:xfrm>
            <a:off x="501525" y="1243714"/>
            <a:ext cx="2013609" cy="1210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dirty="0">
                <a:latin typeface="Arial"/>
                <a:cs typeface="Arial"/>
              </a:rPr>
              <a:t>Easy</a:t>
            </a:r>
            <a:r>
              <a:rPr lang="en-US" sz="1100" spc="-30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Lift</a:t>
            </a:r>
            <a:r>
              <a:rPr lang="en-US" sz="1100" spc="-25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Hood</a:t>
            </a:r>
            <a:r>
              <a:rPr lang="en-US" sz="1100" spc="-30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with</a:t>
            </a:r>
            <a:r>
              <a:rPr lang="en-US" sz="1100" spc="-25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Spring</a:t>
            </a:r>
            <a:r>
              <a:rPr lang="en-US" sz="1100" spc="-70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Assist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spc="-10" dirty="0">
                <a:latin typeface="Arial"/>
                <a:cs typeface="Arial"/>
              </a:rPr>
              <a:t>Stainless Steel Grates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spc="-10" dirty="0">
                <a:latin typeface="Arial"/>
                <a:cs typeface="Arial"/>
              </a:rPr>
              <a:t>600 sq. in.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spc="-10" dirty="0">
                <a:latin typeface="Arial"/>
                <a:cs typeface="Arial"/>
              </a:rPr>
              <a:t>Volcanic</a:t>
            </a:r>
            <a:r>
              <a:rPr lang="en-US" sz="1100" spc="-15" dirty="0">
                <a:latin typeface="Arial"/>
                <a:cs typeface="Arial"/>
              </a:rPr>
              <a:t> Stone Briquettes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27291-4D89-4271-5009-7470E9808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989" y="1786867"/>
            <a:ext cx="5005387" cy="35365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6A46703-C829-A056-F7A3-102724349747}"/>
              </a:ext>
            </a:extLst>
          </p:cNvPr>
          <p:cNvSpPr txBox="1"/>
          <p:nvPr/>
        </p:nvSpPr>
        <p:spPr>
          <a:xfrm>
            <a:off x="2878277" y="5984558"/>
            <a:ext cx="2530743" cy="894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200" dirty="0">
                <a:latin typeface="Arial"/>
                <a:cs typeface="Arial"/>
              </a:rPr>
              <a:t>2x Infinity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Burners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20K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200" dirty="0">
                <a:latin typeface="Arial"/>
                <a:cs typeface="Arial"/>
              </a:rPr>
              <a:t>Heat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Zone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Separators</a:t>
            </a:r>
            <a:endParaRPr lang="en-US" sz="12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Integrated Wind Guard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B1850C-B429-7ABD-1C56-0E5FC3272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847" y="849488"/>
            <a:ext cx="1475582" cy="1482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B61C6D-8BA7-065E-BD1E-53E0C8D5D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923" y="3107668"/>
            <a:ext cx="1460411" cy="146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E5F7EE-D79D-0A97-F315-DA6139BDBD46}"/>
              </a:ext>
            </a:extLst>
          </p:cNvPr>
          <p:cNvSpPr txBox="1"/>
          <p:nvPr/>
        </p:nvSpPr>
        <p:spPr>
          <a:xfrm>
            <a:off x="5409020" y="2771624"/>
            <a:ext cx="2392526" cy="846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dirty="0">
                <a:latin typeface="Arial"/>
                <a:cs typeface="Arial"/>
              </a:rPr>
              <a:t>304</a:t>
            </a:r>
            <a:r>
              <a:rPr lang="en-US" sz="1100" spc="-25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Stainless</a:t>
            </a:r>
            <a:r>
              <a:rPr lang="en-US" sz="1100" spc="-25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Steel</a:t>
            </a:r>
            <a:r>
              <a:rPr lang="en-US" sz="1100" spc="-20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Construction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spc="-10" dirty="0">
                <a:latin typeface="Arial"/>
                <a:cs typeface="Arial"/>
              </a:rPr>
              <a:t>300 sq in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spc="-10" dirty="0">
                <a:latin typeface="Arial"/>
                <a:cs typeface="Arial"/>
              </a:rPr>
              <a:t>Flame Indicator Mirror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F4D57D-6BFE-716B-C110-BEBA4CA80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3678" y="5339647"/>
            <a:ext cx="1463656" cy="146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C5B43E-7E5A-9FC0-9286-F64578855646}"/>
              </a:ext>
            </a:extLst>
          </p:cNvPr>
          <p:cNvSpPr txBox="1"/>
          <p:nvPr/>
        </p:nvSpPr>
        <p:spPr>
          <a:xfrm>
            <a:off x="6097512" y="5394930"/>
            <a:ext cx="1926166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1100" dirty="0">
                <a:latin typeface="Arial"/>
                <a:cs typeface="Arial"/>
              </a:rPr>
              <a:t>2x 17K BTU U-Burners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97EA5E-78AA-7A20-71A2-A90E501664AA}"/>
              </a:ext>
            </a:extLst>
          </p:cNvPr>
          <p:cNvCxnSpPr/>
          <p:nvPr/>
        </p:nvCxnSpPr>
        <p:spPr>
          <a:xfrm>
            <a:off x="2073978" y="3555136"/>
            <a:ext cx="14312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A12949-62B9-156A-1A94-917788C8FAD5}"/>
              </a:ext>
            </a:extLst>
          </p:cNvPr>
          <p:cNvCxnSpPr/>
          <p:nvPr/>
        </p:nvCxnSpPr>
        <p:spPr>
          <a:xfrm>
            <a:off x="3124200" y="3555136"/>
            <a:ext cx="457200" cy="483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object 39">
            <a:extLst>
              <a:ext uri="{FF2B5EF4-FFF2-40B4-BE49-F238E27FC236}">
                <a16:creationId xmlns:a16="http://schemas.microsoft.com/office/drawing/2014/main" id="{317B1FFC-CC93-954A-BC94-BDBBCA61E1A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373" y="5323405"/>
            <a:ext cx="1548098" cy="141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EB95ABF-10FC-02D3-247E-444E7D2E2A11}"/>
              </a:ext>
            </a:extLst>
          </p:cNvPr>
          <p:cNvSpPr txBox="1"/>
          <p:nvPr/>
        </p:nvSpPr>
        <p:spPr>
          <a:xfrm>
            <a:off x="571066" y="4593980"/>
            <a:ext cx="1481057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Safety Valve w/ Thermocouple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2309C25-D56A-6280-BEE4-F8E1DA25379A}"/>
              </a:ext>
            </a:extLst>
          </p:cNvPr>
          <p:cNvCxnSpPr>
            <a:cxnSpLocks/>
          </p:cNvCxnSpPr>
          <p:nvPr/>
        </p:nvCxnSpPr>
        <p:spPr>
          <a:xfrm flipV="1">
            <a:off x="2155452" y="4786630"/>
            <a:ext cx="1219074" cy="100301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627E7A2-7B46-67D2-5E73-3E5BAA99F375}"/>
              </a:ext>
            </a:extLst>
          </p:cNvPr>
          <p:cNvCxnSpPr>
            <a:stCxn id="14" idx="3"/>
            <a:endCxn id="11" idx="1"/>
          </p:cNvCxnSpPr>
          <p:nvPr/>
        </p:nvCxnSpPr>
        <p:spPr>
          <a:xfrm>
            <a:off x="7278429" y="1590551"/>
            <a:ext cx="733322" cy="209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D62C11-FAA5-4AE2-C6FD-59AA4C9AA0F4}"/>
              </a:ext>
            </a:extLst>
          </p:cNvPr>
          <p:cNvCxnSpPr>
            <a:stCxn id="11" idx="2"/>
            <a:endCxn id="19" idx="0"/>
          </p:cNvCxnSpPr>
          <p:nvPr/>
        </p:nvCxnSpPr>
        <p:spPr>
          <a:xfrm>
            <a:off x="8749543" y="2345998"/>
            <a:ext cx="7586" cy="7616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A2FC1D-68F4-94F2-A92A-6C3CE488FBC2}"/>
              </a:ext>
            </a:extLst>
          </p:cNvPr>
          <p:cNvCxnSpPr/>
          <p:nvPr/>
        </p:nvCxnSpPr>
        <p:spPr>
          <a:xfrm>
            <a:off x="8757128" y="4593404"/>
            <a:ext cx="7586" cy="7616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CAC873-43FF-F29B-EB82-3384BBEC25A6}"/>
              </a:ext>
            </a:extLst>
          </p:cNvPr>
          <p:cNvCxnSpPr>
            <a:cxnSpLocks/>
          </p:cNvCxnSpPr>
          <p:nvPr/>
        </p:nvCxnSpPr>
        <p:spPr>
          <a:xfrm flipH="1">
            <a:off x="7467600" y="3841126"/>
            <a:ext cx="5593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52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AAB0-3B05-0087-53E7-E6149266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17A061F-0492-0E73-9496-7ECE0DD465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ACCESSORIES</a:t>
            </a:r>
            <a:endParaRPr spc="-1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7AC11DC-78E4-C9D3-5814-71A64504822A}"/>
              </a:ext>
            </a:extLst>
          </p:cNvPr>
          <p:cNvSpPr txBox="1"/>
          <p:nvPr/>
        </p:nvSpPr>
        <p:spPr>
          <a:xfrm>
            <a:off x="3710333" y="3553043"/>
            <a:ext cx="31575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"/>
                <a:cs typeface="Arial"/>
              </a:rPr>
              <a:t>DRAWERS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A7299EE-9E7D-CF8F-EF02-AA3E43D58326}"/>
              </a:ext>
            </a:extLst>
          </p:cNvPr>
          <p:cNvSpPr txBox="1"/>
          <p:nvPr/>
        </p:nvSpPr>
        <p:spPr>
          <a:xfrm>
            <a:off x="191169" y="5481169"/>
            <a:ext cx="2145665" cy="83612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Soft Close Hinge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Extended Flange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  <a:endParaRPr sz="900" b="1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3ECCE16-3A50-6855-2FD9-6E9B557B01CB}"/>
              </a:ext>
            </a:extLst>
          </p:cNvPr>
          <p:cNvSpPr txBox="1"/>
          <p:nvPr/>
        </p:nvSpPr>
        <p:spPr>
          <a:xfrm>
            <a:off x="3742199" y="5499991"/>
            <a:ext cx="2881630" cy="67197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Easy-Close Drawer Slides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C9D9DE6-B586-434E-B52E-1DD2EC3962F5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163F24F-B97F-7E7D-9531-CEAD2788035A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0356C5F8-0802-7DA4-E921-4DF97A266397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274DE8A8-BC00-EEC5-7587-60CB6D3ACCBB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D4BEDBDD-F69A-531B-6EA6-BED549D6ED1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7E9A83E3-C1A4-531B-ECAC-4F92A492C7FE}"/>
              </a:ext>
            </a:extLst>
          </p:cNvPr>
          <p:cNvSpPr/>
          <p:nvPr/>
        </p:nvSpPr>
        <p:spPr>
          <a:xfrm>
            <a:off x="133200" y="4241905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49D12D13-7B2D-5768-34DC-B7939E5FDB45}"/>
              </a:ext>
            </a:extLst>
          </p:cNvPr>
          <p:cNvSpPr/>
          <p:nvPr/>
        </p:nvSpPr>
        <p:spPr>
          <a:xfrm>
            <a:off x="124090" y="4556550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80B76B9-37FC-6EB1-409C-E620E17DC52C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08078A96-B04A-C9A7-C704-6E4F580554A6}"/>
              </a:ext>
            </a:extLst>
          </p:cNvPr>
          <p:cNvSpPr/>
          <p:nvPr/>
        </p:nvSpPr>
        <p:spPr>
          <a:xfrm>
            <a:off x="137143" y="3799009"/>
            <a:ext cx="3501609" cy="240618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7194748-484E-5206-2476-47F6538152BA}"/>
              </a:ext>
            </a:extLst>
          </p:cNvPr>
          <p:cNvSpPr/>
          <p:nvPr/>
        </p:nvSpPr>
        <p:spPr>
          <a:xfrm>
            <a:off x="3682200" y="5298289"/>
            <a:ext cx="3195320" cy="182880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4208901B-A74F-4C11-A592-63824E239317}"/>
              </a:ext>
            </a:extLst>
          </p:cNvPr>
          <p:cNvSpPr txBox="1"/>
          <p:nvPr/>
        </p:nvSpPr>
        <p:spPr>
          <a:xfrm>
            <a:off x="3744251" y="4019890"/>
            <a:ext cx="5886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entury Gothic"/>
                <a:cs typeface="Century Gothic"/>
              </a:rPr>
              <a:t>C3</a:t>
            </a:r>
            <a:r>
              <a:rPr lang="en-US" sz="800" spc="-10" dirty="0">
                <a:latin typeface="Century Gothic"/>
                <a:cs typeface="Century Gothic"/>
              </a:rPr>
              <a:t>-3DC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E08DC462-C268-617A-BD63-18678F601E92}"/>
              </a:ext>
            </a:extLst>
          </p:cNvPr>
          <p:cNvSpPr txBox="1"/>
          <p:nvPr/>
        </p:nvSpPr>
        <p:spPr>
          <a:xfrm>
            <a:off x="70105" y="7515646"/>
            <a:ext cx="345312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D1D3D4"/>
                </a:solidFill>
                <a:latin typeface="Arial Narrow"/>
                <a:cs typeface="Arial Narrow"/>
              </a:rPr>
              <a:t>D</a:t>
            </a:r>
            <a:r>
              <a:rPr sz="900" spc="445" dirty="0">
                <a:solidFill>
                  <a:srgbClr val="D1D3D4"/>
                </a:solidFill>
                <a:latin typeface="Arial Narrow"/>
                <a:cs typeface="Arial Narrow"/>
              </a:rPr>
              <a:t> </a:t>
            </a:r>
            <a:r>
              <a:rPr sz="900" spc="-20" dirty="0">
                <a:latin typeface="Arial"/>
                <a:cs typeface="Arial"/>
              </a:rPr>
              <a:t>LP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65" dirty="0">
                <a:latin typeface="Arial"/>
                <a:cs typeface="Arial"/>
              </a:rPr>
              <a:t>=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Liquid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Propane</a:t>
            </a:r>
            <a:r>
              <a:rPr sz="900" spc="40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|</a:t>
            </a:r>
            <a:r>
              <a:rPr sz="900" spc="409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NG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65" dirty="0">
                <a:latin typeface="Arial"/>
                <a:cs typeface="Arial"/>
              </a:rPr>
              <a:t>=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Natural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Gas</a:t>
            </a:r>
            <a:r>
              <a:rPr sz="900" spc="409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|</a:t>
            </a:r>
          </a:p>
        </p:txBody>
      </p:sp>
      <p:sp>
        <p:nvSpPr>
          <p:cNvPr id="71" name="object 12">
            <a:extLst>
              <a:ext uri="{FF2B5EF4-FFF2-40B4-BE49-F238E27FC236}">
                <a16:creationId xmlns:a16="http://schemas.microsoft.com/office/drawing/2014/main" id="{DEAA4BB2-C4CE-1BBD-4086-E709BAFC6D92}"/>
              </a:ext>
            </a:extLst>
          </p:cNvPr>
          <p:cNvSpPr txBox="1"/>
          <p:nvPr/>
        </p:nvSpPr>
        <p:spPr>
          <a:xfrm>
            <a:off x="7005720" y="5499991"/>
            <a:ext cx="2881630" cy="18210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Doors: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Soft Close Hinge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Extended Flange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  <a:p>
            <a:pPr marL="154940" lvl="2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900" dirty="0">
              <a:latin typeface="Arial"/>
              <a:cs typeface="Arial"/>
            </a:endParaRPr>
          </a:p>
          <a:p>
            <a:pPr marL="154940" lvl="2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Drawers: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Easy-Close Drawer Slides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E461B1-45CB-DA31-ADD6-4C0133A9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77" y="1095872"/>
            <a:ext cx="2794380" cy="2377087"/>
          </a:xfrm>
          <a:prstGeom prst="rect">
            <a:avLst/>
          </a:prstGeom>
        </p:spPr>
      </p:pic>
      <p:sp>
        <p:nvSpPr>
          <p:cNvPr id="72" name="object 23">
            <a:extLst>
              <a:ext uri="{FF2B5EF4-FFF2-40B4-BE49-F238E27FC236}">
                <a16:creationId xmlns:a16="http://schemas.microsoft.com/office/drawing/2014/main" id="{6BDF3CE8-172F-BA20-BFFE-EB2DA217A217}"/>
              </a:ext>
            </a:extLst>
          </p:cNvPr>
          <p:cNvSpPr/>
          <p:nvPr/>
        </p:nvSpPr>
        <p:spPr>
          <a:xfrm>
            <a:off x="127437" y="4925771"/>
            <a:ext cx="3492500" cy="18216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73" name="object 23">
            <a:extLst>
              <a:ext uri="{FF2B5EF4-FFF2-40B4-BE49-F238E27FC236}">
                <a16:creationId xmlns:a16="http://schemas.microsoft.com/office/drawing/2014/main" id="{E9F7A0C7-CCC9-DBC1-5043-123B480DF4AD}"/>
              </a:ext>
            </a:extLst>
          </p:cNvPr>
          <p:cNvSpPr/>
          <p:nvPr/>
        </p:nvSpPr>
        <p:spPr>
          <a:xfrm>
            <a:off x="127203" y="5313723"/>
            <a:ext cx="3492500" cy="186268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1">
            <a:extLst>
              <a:ext uri="{FF2B5EF4-FFF2-40B4-BE49-F238E27FC236}">
                <a16:creationId xmlns:a16="http://schemas.microsoft.com/office/drawing/2014/main" id="{2EF0CB74-5495-B422-5F08-391E876CF7D2}"/>
              </a:ext>
            </a:extLst>
          </p:cNvPr>
          <p:cNvSpPr txBox="1"/>
          <p:nvPr/>
        </p:nvSpPr>
        <p:spPr>
          <a:xfrm>
            <a:off x="1086417" y="4954107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17” X 24” Single Access Door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13A46A45-BBD4-FCBE-2CB8-FF00992BD78F}"/>
              </a:ext>
            </a:extLst>
          </p:cNvPr>
          <p:cNvSpPr txBox="1"/>
          <p:nvPr/>
        </p:nvSpPr>
        <p:spPr>
          <a:xfrm>
            <a:off x="203918" y="4933688"/>
            <a:ext cx="8197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C3-SA1724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76" name="object 31">
            <a:extLst>
              <a:ext uri="{FF2B5EF4-FFF2-40B4-BE49-F238E27FC236}">
                <a16:creationId xmlns:a16="http://schemas.microsoft.com/office/drawing/2014/main" id="{358348BC-D289-B8CF-7F70-A459C2BFC418}"/>
              </a:ext>
            </a:extLst>
          </p:cNvPr>
          <p:cNvSpPr txBox="1"/>
          <p:nvPr/>
        </p:nvSpPr>
        <p:spPr>
          <a:xfrm>
            <a:off x="212588" y="5148870"/>
            <a:ext cx="8197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C3-SA2417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77" name="object 31">
            <a:extLst>
              <a:ext uri="{FF2B5EF4-FFF2-40B4-BE49-F238E27FC236}">
                <a16:creationId xmlns:a16="http://schemas.microsoft.com/office/drawing/2014/main" id="{5581A83A-65E6-33A5-A559-74854D999A46}"/>
              </a:ext>
            </a:extLst>
          </p:cNvPr>
          <p:cNvSpPr txBox="1"/>
          <p:nvPr/>
        </p:nvSpPr>
        <p:spPr>
          <a:xfrm>
            <a:off x="1086417" y="5145317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24” X 17” Single Access Door</a:t>
            </a:r>
            <a:endParaRPr sz="800" dirty="0">
              <a:latin typeface="Century Gothic"/>
              <a:cs typeface="Century Gothic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62F20E1-CDE1-FA36-6139-B32E1A3B2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770" y="999276"/>
            <a:ext cx="1838180" cy="2527498"/>
          </a:xfrm>
          <a:prstGeom prst="rect">
            <a:avLst/>
          </a:prstGeom>
        </p:spPr>
      </p:pic>
      <p:sp>
        <p:nvSpPr>
          <p:cNvPr id="80" name="object 25">
            <a:extLst>
              <a:ext uri="{FF2B5EF4-FFF2-40B4-BE49-F238E27FC236}">
                <a16:creationId xmlns:a16="http://schemas.microsoft.com/office/drawing/2014/main" id="{CFEB8D48-9427-52A8-597D-693E3A0BA7BF}"/>
              </a:ext>
            </a:extLst>
          </p:cNvPr>
          <p:cNvSpPr txBox="1"/>
          <p:nvPr/>
        </p:nvSpPr>
        <p:spPr>
          <a:xfrm>
            <a:off x="4632525" y="4008770"/>
            <a:ext cx="193080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Three Drawer Cabinet</a:t>
            </a:r>
            <a:endParaRPr sz="800" dirty="0">
              <a:latin typeface="Century Gothic"/>
              <a:cs typeface="Century Gothic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6AAC7C9-FF78-9C08-150F-A8B059005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224" y="989772"/>
            <a:ext cx="3028975" cy="2479272"/>
          </a:xfrm>
          <a:prstGeom prst="rect">
            <a:avLst/>
          </a:prstGeom>
        </p:spPr>
      </p:pic>
      <p:sp>
        <p:nvSpPr>
          <p:cNvPr id="84" name="object 23">
            <a:extLst>
              <a:ext uri="{FF2B5EF4-FFF2-40B4-BE49-F238E27FC236}">
                <a16:creationId xmlns:a16="http://schemas.microsoft.com/office/drawing/2014/main" id="{C771834D-A62F-1EB6-18A2-7539F8913CCB}"/>
              </a:ext>
            </a:extLst>
          </p:cNvPr>
          <p:cNvSpPr/>
          <p:nvPr/>
        </p:nvSpPr>
        <p:spPr>
          <a:xfrm>
            <a:off x="6937502" y="5298289"/>
            <a:ext cx="3005697" cy="16671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31">
            <a:extLst>
              <a:ext uri="{FF2B5EF4-FFF2-40B4-BE49-F238E27FC236}">
                <a16:creationId xmlns:a16="http://schemas.microsoft.com/office/drawing/2014/main" id="{E749045C-B3A4-2296-8906-9F96111AB3F2}"/>
              </a:ext>
            </a:extLst>
          </p:cNvPr>
          <p:cNvSpPr txBox="1"/>
          <p:nvPr/>
        </p:nvSpPr>
        <p:spPr>
          <a:xfrm>
            <a:off x="1086417" y="4761356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20” X 14” Single Access Door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86" name="object 31">
            <a:extLst>
              <a:ext uri="{FF2B5EF4-FFF2-40B4-BE49-F238E27FC236}">
                <a16:creationId xmlns:a16="http://schemas.microsoft.com/office/drawing/2014/main" id="{8A38D3B2-9B7A-9145-1575-7137C269B62F}"/>
              </a:ext>
            </a:extLst>
          </p:cNvPr>
          <p:cNvSpPr txBox="1"/>
          <p:nvPr/>
        </p:nvSpPr>
        <p:spPr>
          <a:xfrm>
            <a:off x="200072" y="4743464"/>
            <a:ext cx="99316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C3-SA2014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87" name="object 31">
            <a:extLst>
              <a:ext uri="{FF2B5EF4-FFF2-40B4-BE49-F238E27FC236}">
                <a16:creationId xmlns:a16="http://schemas.microsoft.com/office/drawing/2014/main" id="{DEC0F28D-1DE2-D377-CA79-3B373D8C4629}"/>
              </a:ext>
            </a:extLst>
          </p:cNvPr>
          <p:cNvSpPr txBox="1"/>
          <p:nvPr/>
        </p:nvSpPr>
        <p:spPr>
          <a:xfrm>
            <a:off x="214029" y="4582326"/>
            <a:ext cx="96525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C3-SA1420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88" name="object 31">
            <a:extLst>
              <a:ext uri="{FF2B5EF4-FFF2-40B4-BE49-F238E27FC236}">
                <a16:creationId xmlns:a16="http://schemas.microsoft.com/office/drawing/2014/main" id="{2B67E8F0-F567-9D93-AF9A-FF987237DF71}"/>
              </a:ext>
            </a:extLst>
          </p:cNvPr>
          <p:cNvSpPr txBox="1"/>
          <p:nvPr/>
        </p:nvSpPr>
        <p:spPr>
          <a:xfrm>
            <a:off x="1086417" y="4570657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14” X 20” Single Access Door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89" name="object 31">
            <a:extLst>
              <a:ext uri="{FF2B5EF4-FFF2-40B4-BE49-F238E27FC236}">
                <a16:creationId xmlns:a16="http://schemas.microsoft.com/office/drawing/2014/main" id="{1543E2C6-5BB6-0035-93B5-31DC8FB739F9}"/>
              </a:ext>
            </a:extLst>
          </p:cNvPr>
          <p:cNvSpPr txBox="1"/>
          <p:nvPr/>
        </p:nvSpPr>
        <p:spPr>
          <a:xfrm>
            <a:off x="1086417" y="4406111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39”  Double Access Doors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0" name="object 31">
            <a:extLst>
              <a:ext uri="{FF2B5EF4-FFF2-40B4-BE49-F238E27FC236}">
                <a16:creationId xmlns:a16="http://schemas.microsoft.com/office/drawing/2014/main" id="{E47B0CCD-57DE-3E83-E4C9-930FA34CCAFD}"/>
              </a:ext>
            </a:extLst>
          </p:cNvPr>
          <p:cNvSpPr txBox="1"/>
          <p:nvPr/>
        </p:nvSpPr>
        <p:spPr>
          <a:xfrm>
            <a:off x="214029" y="4406835"/>
            <a:ext cx="91714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C3-DA2439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1" name="object 18">
            <a:extLst>
              <a:ext uri="{FF2B5EF4-FFF2-40B4-BE49-F238E27FC236}">
                <a16:creationId xmlns:a16="http://schemas.microsoft.com/office/drawing/2014/main" id="{12ED679E-3562-924F-CB38-7CB79E6BEE3F}"/>
              </a:ext>
            </a:extLst>
          </p:cNvPr>
          <p:cNvSpPr/>
          <p:nvPr/>
        </p:nvSpPr>
        <p:spPr>
          <a:xfrm>
            <a:off x="3686497" y="3813777"/>
            <a:ext cx="3191023" cy="180059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4">
            <a:extLst>
              <a:ext uri="{FF2B5EF4-FFF2-40B4-BE49-F238E27FC236}">
                <a16:creationId xmlns:a16="http://schemas.microsoft.com/office/drawing/2014/main" id="{8D51F36C-8C4E-CF39-90FF-62B3B6742487}"/>
              </a:ext>
            </a:extLst>
          </p:cNvPr>
          <p:cNvSpPr txBox="1"/>
          <p:nvPr/>
        </p:nvSpPr>
        <p:spPr>
          <a:xfrm>
            <a:off x="3744251" y="3830867"/>
            <a:ext cx="55943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entury Gothic"/>
                <a:cs typeface="Century Gothic"/>
              </a:rPr>
              <a:t>C3</a:t>
            </a:r>
            <a:r>
              <a:rPr lang="en-US" sz="800" spc="-10" dirty="0">
                <a:latin typeface="Century Gothic"/>
                <a:cs typeface="Century Gothic"/>
              </a:rPr>
              <a:t>-2DC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3" name="object 25">
            <a:extLst>
              <a:ext uri="{FF2B5EF4-FFF2-40B4-BE49-F238E27FC236}">
                <a16:creationId xmlns:a16="http://schemas.microsoft.com/office/drawing/2014/main" id="{C66CB9DC-AA04-145D-B6CF-03E471395411}"/>
              </a:ext>
            </a:extLst>
          </p:cNvPr>
          <p:cNvSpPr txBox="1"/>
          <p:nvPr/>
        </p:nvSpPr>
        <p:spPr>
          <a:xfrm>
            <a:off x="4634700" y="3830868"/>
            <a:ext cx="193080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Two Drawer Cabinet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957A3684-63EC-9831-1EC1-4D8D15037613}"/>
              </a:ext>
            </a:extLst>
          </p:cNvPr>
          <p:cNvSpPr txBox="1"/>
          <p:nvPr/>
        </p:nvSpPr>
        <p:spPr>
          <a:xfrm>
            <a:off x="1086417" y="4239517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36”  Double Access Doors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5" name="object 31">
            <a:extLst>
              <a:ext uri="{FF2B5EF4-FFF2-40B4-BE49-F238E27FC236}">
                <a16:creationId xmlns:a16="http://schemas.microsoft.com/office/drawing/2014/main" id="{F599510F-C143-2FB1-C392-4D328D8684C8}"/>
              </a:ext>
            </a:extLst>
          </p:cNvPr>
          <p:cNvSpPr txBox="1"/>
          <p:nvPr/>
        </p:nvSpPr>
        <p:spPr>
          <a:xfrm>
            <a:off x="1086417" y="4062992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31”  Double Access Doors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6" name="object 31">
            <a:extLst>
              <a:ext uri="{FF2B5EF4-FFF2-40B4-BE49-F238E27FC236}">
                <a16:creationId xmlns:a16="http://schemas.microsoft.com/office/drawing/2014/main" id="{716AC7C7-B762-7EAD-1FBB-A1EC17590AD4}"/>
              </a:ext>
            </a:extLst>
          </p:cNvPr>
          <p:cNvSpPr txBox="1"/>
          <p:nvPr/>
        </p:nvSpPr>
        <p:spPr>
          <a:xfrm>
            <a:off x="1086417" y="3885600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26”  Double Access Doors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7" name="object 31">
            <a:extLst>
              <a:ext uri="{FF2B5EF4-FFF2-40B4-BE49-F238E27FC236}">
                <a16:creationId xmlns:a16="http://schemas.microsoft.com/office/drawing/2014/main" id="{85BFBA7C-F511-F11C-C2A3-CAB5039E74F3}"/>
              </a:ext>
            </a:extLst>
          </p:cNvPr>
          <p:cNvSpPr txBox="1"/>
          <p:nvPr/>
        </p:nvSpPr>
        <p:spPr>
          <a:xfrm>
            <a:off x="215826" y="4253757"/>
            <a:ext cx="14381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C3-DA2436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8" name="object 31">
            <a:extLst>
              <a:ext uri="{FF2B5EF4-FFF2-40B4-BE49-F238E27FC236}">
                <a16:creationId xmlns:a16="http://schemas.microsoft.com/office/drawing/2014/main" id="{91725910-397F-D791-EE5A-B85C709F8681}"/>
              </a:ext>
            </a:extLst>
          </p:cNvPr>
          <p:cNvSpPr txBox="1"/>
          <p:nvPr/>
        </p:nvSpPr>
        <p:spPr>
          <a:xfrm>
            <a:off x="212976" y="4077879"/>
            <a:ext cx="77078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C3-DA2431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99" name="object 31">
            <a:extLst>
              <a:ext uri="{FF2B5EF4-FFF2-40B4-BE49-F238E27FC236}">
                <a16:creationId xmlns:a16="http://schemas.microsoft.com/office/drawing/2014/main" id="{ACA74797-3AA0-A9B0-FF8E-265515271FD8}"/>
              </a:ext>
            </a:extLst>
          </p:cNvPr>
          <p:cNvSpPr txBox="1"/>
          <p:nvPr/>
        </p:nvSpPr>
        <p:spPr>
          <a:xfrm>
            <a:off x="218025" y="3886366"/>
            <a:ext cx="785223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0" dirty="0">
                <a:latin typeface="Century Gothic"/>
                <a:cs typeface="Century Gothic"/>
              </a:rPr>
              <a:t>C3-DA2426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0" name="object 9">
            <a:extLst>
              <a:ext uri="{FF2B5EF4-FFF2-40B4-BE49-F238E27FC236}">
                <a16:creationId xmlns:a16="http://schemas.microsoft.com/office/drawing/2014/main" id="{E4CD92D9-B361-34B8-53EE-E341544819ED}"/>
              </a:ext>
            </a:extLst>
          </p:cNvPr>
          <p:cNvSpPr txBox="1"/>
          <p:nvPr/>
        </p:nvSpPr>
        <p:spPr>
          <a:xfrm>
            <a:off x="133200" y="3553043"/>
            <a:ext cx="34833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"/>
                <a:cs typeface="Arial"/>
              </a:rPr>
              <a:t>DOORS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9">
            <a:extLst>
              <a:ext uri="{FF2B5EF4-FFF2-40B4-BE49-F238E27FC236}">
                <a16:creationId xmlns:a16="http://schemas.microsoft.com/office/drawing/2014/main" id="{F0B8C78B-3B29-F035-23BB-8AC5154FB4A2}"/>
              </a:ext>
            </a:extLst>
          </p:cNvPr>
          <p:cNvSpPr txBox="1"/>
          <p:nvPr/>
        </p:nvSpPr>
        <p:spPr>
          <a:xfrm>
            <a:off x="6809222" y="3584476"/>
            <a:ext cx="31575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"/>
                <a:cs typeface="Arial"/>
              </a:rPr>
              <a:t>COMBO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8">
            <a:extLst>
              <a:ext uri="{FF2B5EF4-FFF2-40B4-BE49-F238E27FC236}">
                <a16:creationId xmlns:a16="http://schemas.microsoft.com/office/drawing/2014/main" id="{202A3C0C-B73E-15A8-6188-8F983353007E}"/>
              </a:ext>
            </a:extLst>
          </p:cNvPr>
          <p:cNvSpPr/>
          <p:nvPr/>
        </p:nvSpPr>
        <p:spPr>
          <a:xfrm>
            <a:off x="6975100" y="3813777"/>
            <a:ext cx="2968099" cy="180059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8">
            <a:extLst>
              <a:ext uri="{FF2B5EF4-FFF2-40B4-BE49-F238E27FC236}">
                <a16:creationId xmlns:a16="http://schemas.microsoft.com/office/drawing/2014/main" id="{333F8638-560A-0C40-A5CE-229CB8FDC711}"/>
              </a:ext>
            </a:extLst>
          </p:cNvPr>
          <p:cNvSpPr/>
          <p:nvPr/>
        </p:nvSpPr>
        <p:spPr>
          <a:xfrm>
            <a:off x="6975100" y="4195393"/>
            <a:ext cx="2968099" cy="180059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5">
            <a:extLst>
              <a:ext uri="{FF2B5EF4-FFF2-40B4-BE49-F238E27FC236}">
                <a16:creationId xmlns:a16="http://schemas.microsoft.com/office/drawing/2014/main" id="{06A6424B-5038-C967-0D92-DDF243679DCD}"/>
              </a:ext>
            </a:extLst>
          </p:cNvPr>
          <p:cNvSpPr txBox="1"/>
          <p:nvPr/>
        </p:nvSpPr>
        <p:spPr>
          <a:xfrm>
            <a:off x="7825723" y="3817632"/>
            <a:ext cx="193080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45” Combo Storage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5" name="object 25">
            <a:extLst>
              <a:ext uri="{FF2B5EF4-FFF2-40B4-BE49-F238E27FC236}">
                <a16:creationId xmlns:a16="http://schemas.microsoft.com/office/drawing/2014/main" id="{9E8B82AB-47F4-C705-4A90-2F318A73CA31}"/>
              </a:ext>
            </a:extLst>
          </p:cNvPr>
          <p:cNvSpPr txBox="1"/>
          <p:nvPr/>
        </p:nvSpPr>
        <p:spPr>
          <a:xfrm>
            <a:off x="7825723" y="3996405"/>
            <a:ext cx="193080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31” Combo Storage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6" name="object 25">
            <a:extLst>
              <a:ext uri="{FF2B5EF4-FFF2-40B4-BE49-F238E27FC236}">
                <a16:creationId xmlns:a16="http://schemas.microsoft.com/office/drawing/2014/main" id="{CEFED533-F566-3B3E-2EB4-8121FB39FF8A}"/>
              </a:ext>
            </a:extLst>
          </p:cNvPr>
          <p:cNvSpPr txBox="1"/>
          <p:nvPr/>
        </p:nvSpPr>
        <p:spPr>
          <a:xfrm>
            <a:off x="7825723" y="4211083"/>
            <a:ext cx="193080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Spice Rack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7" name="object 25">
            <a:extLst>
              <a:ext uri="{FF2B5EF4-FFF2-40B4-BE49-F238E27FC236}">
                <a16:creationId xmlns:a16="http://schemas.microsoft.com/office/drawing/2014/main" id="{6CFCFC13-1612-B0C9-6CFB-3561972D08C2}"/>
              </a:ext>
            </a:extLst>
          </p:cNvPr>
          <p:cNvSpPr txBox="1"/>
          <p:nvPr/>
        </p:nvSpPr>
        <p:spPr>
          <a:xfrm>
            <a:off x="7018420" y="4211082"/>
            <a:ext cx="6494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C3-SPRK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8" name="object 25">
            <a:extLst>
              <a:ext uri="{FF2B5EF4-FFF2-40B4-BE49-F238E27FC236}">
                <a16:creationId xmlns:a16="http://schemas.microsoft.com/office/drawing/2014/main" id="{64982188-4625-B5AD-1C59-5B4BF60BD050}"/>
              </a:ext>
            </a:extLst>
          </p:cNvPr>
          <p:cNvSpPr txBox="1"/>
          <p:nvPr/>
        </p:nvSpPr>
        <p:spPr>
          <a:xfrm>
            <a:off x="7005720" y="3817632"/>
            <a:ext cx="7677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C3-CD2DC</a:t>
            </a:r>
            <a:endParaRPr sz="800" dirty="0">
              <a:latin typeface="Century Gothic"/>
              <a:cs typeface="Century Gothic"/>
            </a:endParaRPr>
          </a:p>
        </p:txBody>
      </p:sp>
      <p:sp>
        <p:nvSpPr>
          <p:cNvPr id="109" name="object 25">
            <a:extLst>
              <a:ext uri="{FF2B5EF4-FFF2-40B4-BE49-F238E27FC236}">
                <a16:creationId xmlns:a16="http://schemas.microsoft.com/office/drawing/2014/main" id="{6A9BD1CD-7510-7B9E-CD21-9F3B4C243E7F}"/>
              </a:ext>
            </a:extLst>
          </p:cNvPr>
          <p:cNvSpPr txBox="1"/>
          <p:nvPr/>
        </p:nvSpPr>
        <p:spPr>
          <a:xfrm>
            <a:off x="7005720" y="4016620"/>
            <a:ext cx="917149" cy="135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latin typeface="Century Gothic"/>
                <a:cs typeface="Century Gothic"/>
              </a:rPr>
              <a:t>C3-2DC31</a:t>
            </a:r>
            <a:endParaRPr sz="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5303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F4DF1-8339-05FE-D874-36169D503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533A8A00-4C69-7A07-E254-FEBB6F789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4252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ACCESSORIES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36E3766-0865-5B53-31D1-AC94F17E406E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74E1661-C99A-1E75-B926-64C90B177ABD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5044B253-AA36-8552-ED4D-8F3B81DEA682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513DD20-3FD9-CEA9-720E-F41A6EBB0808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D4D2FF6D-766B-9038-D361-9D9F503880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6A668E9C-A2D2-97AF-3038-2FE95C3BE4B4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CC549-4D40-EA8A-67C5-BC2EDEC5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29" y="3469044"/>
            <a:ext cx="3924300" cy="409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8B382-F99B-85AE-CD5A-44D272B3A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4" y="1223369"/>
            <a:ext cx="2313131" cy="265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94B73-3438-9E27-AD3D-2D5F8C97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06" y="736875"/>
            <a:ext cx="4124325" cy="2914650"/>
          </a:xfrm>
          <a:prstGeom prst="rect">
            <a:avLst/>
          </a:prstGeom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8FE9C2F-1202-883F-5891-3B161F90EFD4}"/>
              </a:ext>
            </a:extLst>
          </p:cNvPr>
          <p:cNvCxnSpPr/>
          <p:nvPr/>
        </p:nvCxnSpPr>
        <p:spPr>
          <a:xfrm>
            <a:off x="2681059" y="2467593"/>
            <a:ext cx="567705" cy="4572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DB6746A-E0CF-6D7F-4955-5AAB5B791C86}"/>
              </a:ext>
            </a:extLst>
          </p:cNvPr>
          <p:cNvSpPr txBox="1"/>
          <p:nvPr/>
        </p:nvSpPr>
        <p:spPr>
          <a:xfrm>
            <a:off x="3264004" y="2571107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Larger flange for easier installation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6EB2526-73B3-ACE0-0BB0-4668EE6D4B93}"/>
              </a:ext>
            </a:extLst>
          </p:cNvPr>
          <p:cNvCxnSpPr>
            <a:cxnSpLocks/>
          </p:cNvCxnSpPr>
          <p:nvPr/>
        </p:nvCxnSpPr>
        <p:spPr>
          <a:xfrm flipH="1">
            <a:off x="2681058" y="1329057"/>
            <a:ext cx="567705" cy="4572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AA1371D-EF96-9588-A1BD-B023341D5F7A}"/>
              </a:ext>
            </a:extLst>
          </p:cNvPr>
          <p:cNvSpPr txBox="1"/>
          <p:nvPr/>
        </p:nvSpPr>
        <p:spPr>
          <a:xfrm>
            <a:off x="3248763" y="1009696"/>
            <a:ext cx="2164940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Soft close hinge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D6753B-784F-7DA7-32F8-3050371955EC}"/>
              </a:ext>
            </a:extLst>
          </p:cNvPr>
          <p:cNvCxnSpPr>
            <a:cxnSpLocks/>
          </p:cNvCxnSpPr>
          <p:nvPr/>
        </p:nvCxnSpPr>
        <p:spPr>
          <a:xfrm flipV="1">
            <a:off x="1295400" y="3651525"/>
            <a:ext cx="0" cy="768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1A5C25-6F7D-34D0-DB69-48BCD26F023E}"/>
              </a:ext>
            </a:extLst>
          </p:cNvPr>
          <p:cNvSpPr txBox="1"/>
          <p:nvPr/>
        </p:nvSpPr>
        <p:spPr>
          <a:xfrm>
            <a:off x="624486" y="4608718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 handle to match grill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D55839-885B-A952-CC71-509493A9C18A}"/>
              </a:ext>
            </a:extLst>
          </p:cNvPr>
          <p:cNvSpPr txBox="1"/>
          <p:nvPr/>
        </p:nvSpPr>
        <p:spPr>
          <a:xfrm>
            <a:off x="7908700" y="3935995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 handle to match grill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2094281-003B-F689-3E3D-5797A9853976}"/>
              </a:ext>
            </a:extLst>
          </p:cNvPr>
          <p:cNvCxnSpPr/>
          <p:nvPr/>
        </p:nvCxnSpPr>
        <p:spPr>
          <a:xfrm flipV="1">
            <a:off x="1295400" y="3651525"/>
            <a:ext cx="0" cy="8604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82AD02-407B-B944-1867-3238FB47AC6E}"/>
              </a:ext>
            </a:extLst>
          </p:cNvPr>
          <p:cNvCxnSpPr/>
          <p:nvPr/>
        </p:nvCxnSpPr>
        <p:spPr>
          <a:xfrm flipV="1">
            <a:off x="8077200" y="2464964"/>
            <a:ext cx="0" cy="14089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72A8276-F19F-D475-6A08-C2565AAD4183}"/>
              </a:ext>
            </a:extLst>
          </p:cNvPr>
          <p:cNvCxnSpPr/>
          <p:nvPr/>
        </p:nvCxnSpPr>
        <p:spPr>
          <a:xfrm>
            <a:off x="4745347" y="6762704"/>
            <a:ext cx="567705" cy="4572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EC88EB3-B807-113E-23A7-CA0141951D3D}"/>
              </a:ext>
            </a:extLst>
          </p:cNvPr>
          <p:cNvSpPr txBox="1"/>
          <p:nvPr/>
        </p:nvSpPr>
        <p:spPr>
          <a:xfrm>
            <a:off x="5556203" y="6989207"/>
            <a:ext cx="2164940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Soft close glide rails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2588938-CAFF-924A-4C08-93E38FF5740D}"/>
              </a:ext>
            </a:extLst>
          </p:cNvPr>
          <p:cNvCxnSpPr/>
          <p:nvPr/>
        </p:nvCxnSpPr>
        <p:spPr>
          <a:xfrm rot="16200000" flipH="1">
            <a:off x="6439097" y="3893121"/>
            <a:ext cx="1752206" cy="3048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DB9C31-E2DB-9049-22C3-D5E460170655}"/>
              </a:ext>
            </a:extLst>
          </p:cNvPr>
          <p:cNvSpPr txBox="1"/>
          <p:nvPr/>
        </p:nvSpPr>
        <p:spPr>
          <a:xfrm>
            <a:off x="7377287" y="5056851"/>
            <a:ext cx="2164940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Soft close glide rails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5C9AC97-AA8B-37B5-6492-9FE0A2A2C78E}"/>
              </a:ext>
            </a:extLst>
          </p:cNvPr>
          <p:cNvCxnSpPr/>
          <p:nvPr/>
        </p:nvCxnSpPr>
        <p:spPr>
          <a:xfrm rot="16200000" flipH="1">
            <a:off x="8351917" y="2829790"/>
            <a:ext cx="897937" cy="38057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DE644B2-83BF-0B45-23C5-84F1CFBC5DB3}"/>
              </a:ext>
            </a:extLst>
          </p:cNvPr>
          <p:cNvSpPr txBox="1"/>
          <p:nvPr/>
        </p:nvSpPr>
        <p:spPr>
          <a:xfrm>
            <a:off x="8753936" y="3522152"/>
            <a:ext cx="2164940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Soft close hinge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E585E6-872E-77B6-93AE-2D431A478A89}"/>
              </a:ext>
            </a:extLst>
          </p:cNvPr>
          <p:cNvCxnSpPr/>
          <p:nvPr/>
        </p:nvCxnSpPr>
        <p:spPr>
          <a:xfrm>
            <a:off x="2362200" y="6553200"/>
            <a:ext cx="762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DB86D7C-0B99-A60E-6FF3-499EDD4E1C2A}"/>
              </a:ext>
            </a:extLst>
          </p:cNvPr>
          <p:cNvSpPr txBox="1"/>
          <p:nvPr/>
        </p:nvSpPr>
        <p:spPr>
          <a:xfrm>
            <a:off x="1432770" y="6443343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 handle to match grill</a:t>
            </a:r>
          </a:p>
        </p:txBody>
      </p:sp>
    </p:spTree>
    <p:extLst>
      <p:ext uri="{BB962C8B-B14F-4D97-AF65-F5344CB8AC3E}">
        <p14:creationId xmlns:p14="http://schemas.microsoft.com/office/powerpoint/2010/main" val="30676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C1C16-7D75-114B-707C-9F08B2DB2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2142C67-89CD-1614-058B-2B24364DE218}"/>
              </a:ext>
            </a:extLst>
          </p:cNvPr>
          <p:cNvSpPr/>
          <p:nvPr/>
        </p:nvSpPr>
        <p:spPr>
          <a:xfrm>
            <a:off x="6808095" y="6348626"/>
            <a:ext cx="3195320" cy="1164421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2B01A9F-97FA-6541-E572-7182621D08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0"/>
            <a:ext cx="7624971" cy="36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SINKS</a:t>
            </a:r>
            <a:endParaRPr spc="-1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A39D378-1637-4DBA-E130-A02BD9184D00}"/>
              </a:ext>
            </a:extLst>
          </p:cNvPr>
          <p:cNvSpPr txBox="1"/>
          <p:nvPr/>
        </p:nvSpPr>
        <p:spPr>
          <a:xfrm>
            <a:off x="4583085" y="6128405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21” SINK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9C5B861-FA94-4AA6-F831-BD7E82E30F15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0F37A09-6BCB-1678-94BF-6C0503F339AF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B69D746F-3275-B0DF-08F7-AB9BA54860FC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295F6B2C-3BF8-5CC3-20BE-44543D4951C0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D268CE2E-29AA-5276-815F-9B41C3E8391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20BD4675-8201-3B3B-10D5-B0FBA72EB667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723F43-7D5A-22D1-634B-F3B82DA2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62" y="5532257"/>
            <a:ext cx="1663078" cy="1847341"/>
          </a:xfrm>
          <a:prstGeom prst="rect">
            <a:avLst/>
          </a:prstGeom>
        </p:spPr>
      </p:pic>
      <p:sp>
        <p:nvSpPr>
          <p:cNvPr id="30" name="object 12">
            <a:extLst>
              <a:ext uri="{FF2B5EF4-FFF2-40B4-BE49-F238E27FC236}">
                <a16:creationId xmlns:a16="http://schemas.microsoft.com/office/drawing/2014/main" id="{BE47E3AF-AC66-AEDE-B8A0-85F715456B5B}"/>
              </a:ext>
            </a:extLst>
          </p:cNvPr>
          <p:cNvSpPr txBox="1"/>
          <p:nvPr/>
        </p:nvSpPr>
        <p:spPr>
          <a:xfrm>
            <a:off x="6900756" y="6455927"/>
            <a:ext cx="2881630" cy="83612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Newly Design Faucet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Drain, Soap Dispenser &amp; SS Cover Included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0149A569-0733-2D25-8A8E-30F4EE95C249}"/>
              </a:ext>
            </a:extLst>
          </p:cNvPr>
          <p:cNvSpPr/>
          <p:nvPr/>
        </p:nvSpPr>
        <p:spPr>
          <a:xfrm>
            <a:off x="3437891" y="4144653"/>
            <a:ext cx="3195320" cy="1341748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D01E60AB-0662-EA3D-3837-01CB41964F11}"/>
              </a:ext>
            </a:extLst>
          </p:cNvPr>
          <p:cNvSpPr/>
          <p:nvPr/>
        </p:nvSpPr>
        <p:spPr>
          <a:xfrm>
            <a:off x="6801242" y="4106552"/>
            <a:ext cx="3167259" cy="1410959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C7B379E-ED23-9F63-437F-236077436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23" y="644555"/>
            <a:ext cx="2774737" cy="2716779"/>
          </a:xfrm>
          <a:prstGeom prst="rect">
            <a:avLst/>
          </a:prstGeom>
        </p:spPr>
      </p:pic>
      <p:sp>
        <p:nvSpPr>
          <p:cNvPr id="35" name="object 9">
            <a:extLst>
              <a:ext uri="{FF2B5EF4-FFF2-40B4-BE49-F238E27FC236}">
                <a16:creationId xmlns:a16="http://schemas.microsoft.com/office/drawing/2014/main" id="{06066236-9C17-827E-7012-DE7BA6389C75}"/>
              </a:ext>
            </a:extLst>
          </p:cNvPr>
          <p:cNvSpPr txBox="1"/>
          <p:nvPr/>
        </p:nvSpPr>
        <p:spPr>
          <a:xfrm>
            <a:off x="3298833" y="3529533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FARMHOUSE SINK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74568FE1-C826-992D-0DC8-381C493BFE2F}"/>
              </a:ext>
            </a:extLst>
          </p:cNvPr>
          <p:cNvSpPr/>
          <p:nvPr/>
        </p:nvSpPr>
        <p:spPr>
          <a:xfrm>
            <a:off x="6808094" y="6113024"/>
            <a:ext cx="3250305" cy="274574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9822E496-820F-F6EC-4407-FAB45FD40401}"/>
              </a:ext>
            </a:extLst>
          </p:cNvPr>
          <p:cNvSpPr/>
          <p:nvPr/>
        </p:nvSpPr>
        <p:spPr>
          <a:xfrm>
            <a:off x="3437891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F8575F7-6E65-0049-CCBB-C9C916B37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800" y="841563"/>
            <a:ext cx="2794586" cy="2580187"/>
          </a:xfrm>
          <a:prstGeom prst="rect">
            <a:avLst/>
          </a:prstGeom>
        </p:spPr>
      </p:pic>
      <p:sp>
        <p:nvSpPr>
          <p:cNvPr id="42" name="object 23">
            <a:extLst>
              <a:ext uri="{FF2B5EF4-FFF2-40B4-BE49-F238E27FC236}">
                <a16:creationId xmlns:a16="http://schemas.microsoft.com/office/drawing/2014/main" id="{56510636-7A70-6313-31DE-E4C0D1EEFAE9}"/>
              </a:ext>
            </a:extLst>
          </p:cNvPr>
          <p:cNvSpPr/>
          <p:nvPr/>
        </p:nvSpPr>
        <p:spPr>
          <a:xfrm>
            <a:off x="6801242" y="3886200"/>
            <a:ext cx="3167259" cy="220351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E46064AB-8E22-4B00-EC02-7D9C9C3DB962}"/>
              </a:ext>
            </a:extLst>
          </p:cNvPr>
          <p:cNvSpPr txBox="1"/>
          <p:nvPr/>
        </p:nvSpPr>
        <p:spPr>
          <a:xfrm>
            <a:off x="6654613" y="3491232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REFRESHMENT CENTER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67DE0744-9186-2718-5727-4532DF79CCAB}"/>
              </a:ext>
            </a:extLst>
          </p:cNvPr>
          <p:cNvSpPr txBox="1"/>
          <p:nvPr/>
        </p:nvSpPr>
        <p:spPr>
          <a:xfrm>
            <a:off x="6900756" y="6143794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C3-SINKF21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FF84681D-65FA-67EE-CCDC-C244EE1EB6C9}"/>
              </a:ext>
            </a:extLst>
          </p:cNvPr>
          <p:cNvSpPr txBox="1"/>
          <p:nvPr/>
        </p:nvSpPr>
        <p:spPr>
          <a:xfrm>
            <a:off x="3399791" y="3915855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C3-FHSINK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C1563E54-59EF-2878-7748-97D680E93F1B}"/>
              </a:ext>
            </a:extLst>
          </p:cNvPr>
          <p:cNvSpPr txBox="1"/>
          <p:nvPr/>
        </p:nvSpPr>
        <p:spPr>
          <a:xfrm>
            <a:off x="6808095" y="3887460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C3-RC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BB7471A7-8C2B-5CD2-7CEE-D8EE69847B35}"/>
              </a:ext>
            </a:extLst>
          </p:cNvPr>
          <p:cNvSpPr txBox="1"/>
          <p:nvPr/>
        </p:nvSpPr>
        <p:spPr>
          <a:xfrm>
            <a:off x="3534830" y="4144653"/>
            <a:ext cx="2881630" cy="116442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Newly Design Faucet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Farmhouse Apron Front Style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Drain, Strainer &amp; SS Cover Included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21394D5-CFA1-DB67-B2BF-BB822710C97F}"/>
              </a:ext>
            </a:extLst>
          </p:cNvPr>
          <p:cNvSpPr txBox="1"/>
          <p:nvPr/>
        </p:nvSpPr>
        <p:spPr>
          <a:xfrm>
            <a:off x="6900756" y="4117487"/>
            <a:ext cx="2881630" cy="116442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 Stainless Steel Construction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spc="-10" dirty="0">
                <a:latin typeface="Arial"/>
                <a:cs typeface="Arial"/>
              </a:rPr>
              <a:t>Newly Design Faucet</a:t>
            </a:r>
            <a:endParaRPr lang="en-US"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Newly Designed Handle &amp; End Cap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Removable Condiment/Beverage Shelf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Towel Hook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Bottle Opener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789D5-7557-EB51-EEF3-34410372D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61" y="2537286"/>
            <a:ext cx="1923761" cy="1914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7769145-A1F2-F50B-7C86-567D3A70B1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41050" y="919519"/>
            <a:ext cx="3059439" cy="142650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12BD04-B3D2-3D30-8FBA-B32047EA081A}"/>
              </a:ext>
            </a:extLst>
          </p:cNvPr>
          <p:cNvSpPr txBox="1"/>
          <p:nvPr/>
        </p:nvSpPr>
        <p:spPr>
          <a:xfrm>
            <a:off x="131584" y="1877076"/>
            <a:ext cx="1355200" cy="795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 pulldown faucet (cold only)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59E2C9-FA82-8E20-7ADF-30BE2DBCE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55" y="5127623"/>
            <a:ext cx="1955571" cy="1885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EF80BB-1FDE-B2DD-63EE-BC0ACF27EF71}"/>
              </a:ext>
            </a:extLst>
          </p:cNvPr>
          <p:cNvSpPr txBox="1"/>
          <p:nvPr/>
        </p:nvSpPr>
        <p:spPr>
          <a:xfrm>
            <a:off x="2747383" y="6425447"/>
            <a:ext cx="140896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 faucet with hot/cold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3E85E0-FD20-C291-0C02-0CE3BD683DAF}"/>
              </a:ext>
            </a:extLst>
          </p:cNvPr>
          <p:cNvCxnSpPr>
            <a:cxnSpLocks/>
          </p:cNvCxnSpPr>
          <p:nvPr/>
        </p:nvCxnSpPr>
        <p:spPr>
          <a:xfrm>
            <a:off x="2747383" y="5943600"/>
            <a:ext cx="22066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627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3C278-52CA-1179-BEBE-99155B1A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B3A6DA8-C12F-6069-D3DB-09D1579E3043}"/>
              </a:ext>
            </a:extLst>
          </p:cNvPr>
          <p:cNvSpPr/>
          <p:nvPr/>
        </p:nvSpPr>
        <p:spPr>
          <a:xfrm>
            <a:off x="74540" y="4106554"/>
            <a:ext cx="3195320" cy="1859110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C16A130-5196-E8C1-36C7-3CEC6ACC79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762497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REFRIGERATION</a:t>
            </a:r>
            <a:endParaRPr spc="-1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E50C06F-CA49-2834-DA5C-24197FAC4BC8}"/>
              </a:ext>
            </a:extLst>
          </p:cNvPr>
          <p:cNvSpPr txBox="1"/>
          <p:nvPr/>
        </p:nvSpPr>
        <p:spPr>
          <a:xfrm>
            <a:off x="36440" y="3568034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15” REFRIGERATOR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21ABBC1D-5271-53C9-6445-D2AA3517F4BA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F8ED2DC-C478-6B73-09A7-906E33CBDE30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B9AB5C94-C8E8-04F5-EEC5-342FCEC5161B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84B498F-4C9D-9F43-EDAE-0C3FC8A4C486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C2468D8E-0704-95E7-9EDC-1BB36B2F42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40ECCD55-A5A3-FB4A-BF83-2DDDC32F20AA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383A9637-9620-800A-3151-B6D5C7F21816}"/>
              </a:ext>
            </a:extLst>
          </p:cNvPr>
          <p:cNvSpPr txBox="1"/>
          <p:nvPr/>
        </p:nvSpPr>
        <p:spPr>
          <a:xfrm>
            <a:off x="155384" y="4144653"/>
            <a:ext cx="2881630" cy="18210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Reversible Hinge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LED 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Toe Kick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Wire Racks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Digital Display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Door Lock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Door Sensor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Outdoor Rated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Adjustable Feet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Blk. Cabinet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1D449A47-4C30-7AF7-E6F9-8C9E389D55F9}"/>
              </a:ext>
            </a:extLst>
          </p:cNvPr>
          <p:cNvSpPr/>
          <p:nvPr/>
        </p:nvSpPr>
        <p:spPr>
          <a:xfrm>
            <a:off x="3437891" y="4144652"/>
            <a:ext cx="3195320" cy="1821011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B9B0AEC0-AE16-E573-E2DD-0E8534A5E498}"/>
              </a:ext>
            </a:extLst>
          </p:cNvPr>
          <p:cNvSpPr/>
          <p:nvPr/>
        </p:nvSpPr>
        <p:spPr>
          <a:xfrm>
            <a:off x="6801242" y="4106553"/>
            <a:ext cx="3167259" cy="1859112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464D983B-BCB0-A6E9-6DDC-E95A87E6026C}"/>
              </a:ext>
            </a:extLst>
          </p:cNvPr>
          <p:cNvSpPr txBox="1"/>
          <p:nvPr/>
        </p:nvSpPr>
        <p:spPr>
          <a:xfrm>
            <a:off x="6597885" y="3578350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24” REFRIGERATOR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F5B520EB-6890-A679-1E57-9A28DFC3BC06}"/>
              </a:ext>
            </a:extLst>
          </p:cNvPr>
          <p:cNvSpPr/>
          <p:nvPr/>
        </p:nvSpPr>
        <p:spPr>
          <a:xfrm>
            <a:off x="74540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BC1E6362-91A8-0C97-9EDF-F14527EA696D}"/>
              </a:ext>
            </a:extLst>
          </p:cNvPr>
          <p:cNvSpPr/>
          <p:nvPr/>
        </p:nvSpPr>
        <p:spPr>
          <a:xfrm>
            <a:off x="3437891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3">
            <a:extLst>
              <a:ext uri="{FF2B5EF4-FFF2-40B4-BE49-F238E27FC236}">
                <a16:creationId xmlns:a16="http://schemas.microsoft.com/office/drawing/2014/main" id="{3CBFF115-878B-C339-BC4B-5C05F0E566A6}"/>
              </a:ext>
            </a:extLst>
          </p:cNvPr>
          <p:cNvSpPr/>
          <p:nvPr/>
        </p:nvSpPr>
        <p:spPr>
          <a:xfrm>
            <a:off x="6801242" y="3886200"/>
            <a:ext cx="3167259" cy="258452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3619D440-4AD0-145A-945A-04D4122C0C67}"/>
              </a:ext>
            </a:extLst>
          </p:cNvPr>
          <p:cNvSpPr txBox="1"/>
          <p:nvPr/>
        </p:nvSpPr>
        <p:spPr>
          <a:xfrm>
            <a:off x="3182574" y="3568033"/>
            <a:ext cx="3460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21” REFRIGERATOR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5F7C5096-DAED-1D30-406D-08CB34C38A7D}"/>
              </a:ext>
            </a:extLst>
          </p:cNvPr>
          <p:cNvSpPr txBox="1"/>
          <p:nvPr/>
        </p:nvSpPr>
        <p:spPr>
          <a:xfrm>
            <a:off x="36440" y="3901291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C115R-S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F47C83E0-2ECB-CF11-5DCF-3E944DE0CA3D}"/>
              </a:ext>
            </a:extLst>
          </p:cNvPr>
          <p:cNvSpPr txBox="1"/>
          <p:nvPr/>
        </p:nvSpPr>
        <p:spPr>
          <a:xfrm>
            <a:off x="6801242" y="3914774"/>
            <a:ext cx="3167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C124R-S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6EA5BEB9-276D-7058-0E07-A32D4DC531FA}"/>
              </a:ext>
            </a:extLst>
          </p:cNvPr>
          <p:cNvSpPr txBox="1"/>
          <p:nvPr/>
        </p:nvSpPr>
        <p:spPr>
          <a:xfrm>
            <a:off x="3437890" y="3909061"/>
            <a:ext cx="3185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C121R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E7C40206-4214-2A3A-09B1-ED7B61E232E6}"/>
              </a:ext>
            </a:extLst>
          </p:cNvPr>
          <p:cNvSpPr txBox="1"/>
          <p:nvPr/>
        </p:nvSpPr>
        <p:spPr>
          <a:xfrm>
            <a:off x="3554262" y="4144653"/>
            <a:ext cx="2881630" cy="18210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Right or Left Hinge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LED 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Toe Kick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Wire Racks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Digital Display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Door Lock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Forced Air Cooling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Automatic Defrosting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Outdoor Rated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Front, Back &amp; Sides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C693BBFB-D3C4-6F68-4E0B-D70B5408B7F6}"/>
              </a:ext>
            </a:extLst>
          </p:cNvPr>
          <p:cNvSpPr txBox="1"/>
          <p:nvPr/>
        </p:nvSpPr>
        <p:spPr>
          <a:xfrm>
            <a:off x="6900755" y="4144653"/>
            <a:ext cx="2881630" cy="18210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b="1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Reversible Hinge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LED 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Stainless Toe Kick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Wire Racks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Digital Display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Door Lock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Door Sensor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Outdoor Rated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Adjustable Feet</a:t>
            </a: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Blk. Cabinet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1543F-B7E7-37C8-AE81-10A83426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23" y="572033"/>
            <a:ext cx="1760418" cy="2821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901F8-6C01-B877-AD09-8F18B2FC6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01" y="619636"/>
            <a:ext cx="2065539" cy="2821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669F96-D607-82CD-2BA6-8AA1BD40F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6524" y="559882"/>
            <a:ext cx="1380345" cy="28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4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C0B1C1-7DA2-1364-854B-EBE47BD7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93878AF-83E1-0107-3D7C-9F97B6D4362E}"/>
              </a:ext>
            </a:extLst>
          </p:cNvPr>
          <p:cNvSpPr/>
          <p:nvPr/>
        </p:nvSpPr>
        <p:spPr>
          <a:xfrm>
            <a:off x="115201" y="4152589"/>
            <a:ext cx="3510279" cy="3345986"/>
          </a:xfrm>
          <a:custGeom>
            <a:avLst/>
            <a:gdLst/>
            <a:ahLst/>
            <a:cxnLst/>
            <a:rect l="l" t="t" r="r" b="b"/>
            <a:pathLst>
              <a:path w="3510279" h="5536565">
                <a:moveTo>
                  <a:pt x="3510000" y="0"/>
                </a:moveTo>
                <a:lnTo>
                  <a:pt x="0" y="0"/>
                </a:lnTo>
                <a:lnTo>
                  <a:pt x="0" y="5536234"/>
                </a:lnTo>
                <a:lnTo>
                  <a:pt x="3510000" y="5536234"/>
                </a:lnTo>
                <a:lnTo>
                  <a:pt x="3510000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365FE09B-0933-F1D7-0556-3788ED8E4539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9DF937-BE2B-AC0E-DF69-8C51600E14F5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29E2E912-0873-4393-2C69-BAF2C4D679D0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C88D3289-CFB8-A451-DD4C-F12AECAA6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1"/>
            <a:ext cx="7624971" cy="362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ICEMAKER &amp; KEGERATOR</a:t>
            </a:r>
            <a:endParaRPr spc="-10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7B48193-8F91-DE29-CC05-5E62517A1682}"/>
              </a:ext>
            </a:extLst>
          </p:cNvPr>
          <p:cNvSpPr txBox="1"/>
          <p:nvPr/>
        </p:nvSpPr>
        <p:spPr>
          <a:xfrm>
            <a:off x="215797" y="4152589"/>
            <a:ext cx="2145665" cy="15055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lang="en-US" sz="900" b="1" spc="-1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Crescent Ice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25lb Storage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Outdoor Rated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16lb Daily Production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Gravity Drain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Direct Cooling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149F384-328A-DA3D-44CA-F1CB1C809892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7974D0B-5FF4-91B8-0B9A-0D6217FBAD35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4B722021-6E4C-78BB-A307-042B87921A69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9CC5009C-3978-8143-C2D0-37A4096DEF39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4BBB93AE-9A29-3596-4750-4075748B15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17E4B8BB-9564-CC77-AA48-6274CFC9A0C5}"/>
              </a:ext>
            </a:extLst>
          </p:cNvPr>
          <p:cNvSpPr/>
          <p:nvPr/>
        </p:nvSpPr>
        <p:spPr>
          <a:xfrm>
            <a:off x="124090" y="3969709"/>
            <a:ext cx="3492500" cy="182880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62565BD-7C7A-3C2B-3904-0DF9E9FD10C9}"/>
              </a:ext>
            </a:extLst>
          </p:cNvPr>
          <p:cNvSpPr/>
          <p:nvPr/>
        </p:nvSpPr>
        <p:spPr>
          <a:xfrm>
            <a:off x="-986948" y="44958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">
            <a:extLst>
              <a:ext uri="{FF2B5EF4-FFF2-40B4-BE49-F238E27FC236}">
                <a16:creationId xmlns:a16="http://schemas.microsoft.com/office/drawing/2014/main" id="{B06F37BD-D798-3369-156C-CA08353A6BD7}"/>
              </a:ext>
            </a:extLst>
          </p:cNvPr>
          <p:cNvSpPr/>
          <p:nvPr/>
        </p:nvSpPr>
        <p:spPr>
          <a:xfrm>
            <a:off x="3682199" y="4959855"/>
            <a:ext cx="6252111" cy="2548019"/>
          </a:xfrm>
          <a:custGeom>
            <a:avLst/>
            <a:gdLst/>
            <a:ahLst/>
            <a:cxnLst/>
            <a:rect l="l" t="t" r="r" b="b"/>
            <a:pathLst>
              <a:path w="3510279" h="5536565">
                <a:moveTo>
                  <a:pt x="3510000" y="0"/>
                </a:moveTo>
                <a:lnTo>
                  <a:pt x="0" y="0"/>
                </a:lnTo>
                <a:lnTo>
                  <a:pt x="0" y="5536234"/>
                </a:lnTo>
                <a:lnTo>
                  <a:pt x="3510000" y="5536234"/>
                </a:lnTo>
                <a:lnTo>
                  <a:pt x="3510000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9">
            <a:extLst>
              <a:ext uri="{FF2B5EF4-FFF2-40B4-BE49-F238E27FC236}">
                <a16:creationId xmlns:a16="http://schemas.microsoft.com/office/drawing/2014/main" id="{8D228011-BE6E-6935-E392-374F7C32DD02}"/>
              </a:ext>
            </a:extLst>
          </p:cNvPr>
          <p:cNvSpPr/>
          <p:nvPr/>
        </p:nvSpPr>
        <p:spPr>
          <a:xfrm>
            <a:off x="3679857" y="4717440"/>
            <a:ext cx="6252111" cy="197024"/>
          </a:xfrm>
          <a:custGeom>
            <a:avLst/>
            <a:gdLst/>
            <a:ahLst/>
            <a:cxnLst/>
            <a:rect l="l" t="t" r="r" b="b"/>
            <a:pathLst>
              <a:path w="3492500" h="182880">
                <a:moveTo>
                  <a:pt x="3491992" y="0"/>
                </a:moveTo>
                <a:lnTo>
                  <a:pt x="3131985" y="0"/>
                </a:lnTo>
                <a:lnTo>
                  <a:pt x="899998" y="0"/>
                </a:lnTo>
                <a:lnTo>
                  <a:pt x="0" y="0"/>
                </a:lnTo>
                <a:lnTo>
                  <a:pt x="0" y="182880"/>
                </a:lnTo>
                <a:lnTo>
                  <a:pt x="899998" y="182880"/>
                </a:lnTo>
                <a:lnTo>
                  <a:pt x="3131985" y="182880"/>
                </a:lnTo>
                <a:lnTo>
                  <a:pt x="3491992" y="182880"/>
                </a:lnTo>
                <a:lnTo>
                  <a:pt x="34919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8B8B0A0D-67E3-9A8C-139C-2D76645619EB}"/>
              </a:ext>
            </a:extLst>
          </p:cNvPr>
          <p:cNvSpPr txBox="1"/>
          <p:nvPr/>
        </p:nvSpPr>
        <p:spPr>
          <a:xfrm>
            <a:off x="3679858" y="4323451"/>
            <a:ext cx="62521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>
                <a:latin typeface="Arial"/>
                <a:cs typeface="Arial"/>
              </a:rPr>
              <a:t>KEGERATOR</a:t>
            </a:r>
            <a:endParaRPr dirty="0">
              <a:latin typeface="Arial"/>
              <a:cs typeface="Arial"/>
            </a:endParaRPr>
          </a:p>
        </p:txBody>
      </p:sp>
      <p:sp>
        <p:nvSpPr>
          <p:cNvPr id="81" name="object 12">
            <a:extLst>
              <a:ext uri="{FF2B5EF4-FFF2-40B4-BE49-F238E27FC236}">
                <a16:creationId xmlns:a16="http://schemas.microsoft.com/office/drawing/2014/main" id="{BB085B85-6EDB-8A45-264A-69EFAD3D4073}"/>
              </a:ext>
            </a:extLst>
          </p:cNvPr>
          <p:cNvSpPr txBox="1"/>
          <p:nvPr/>
        </p:nvSpPr>
        <p:spPr>
          <a:xfrm>
            <a:off x="6248400" y="5196713"/>
            <a:ext cx="2881630" cy="21621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lang="en-US" sz="900" b="1" spc="-1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All Stainless Exterior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Casters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Beer Tower &amp; Tap Included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Guard Rail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Drip Tray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Fits 1/6, ¼ % ½ Keg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Digital Display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Surrounding Air Cooling System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Includes Racks</a:t>
            </a:r>
          </a:p>
          <a:p>
            <a:pPr marL="154940" indent="-142240"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Outdoor Rated</a:t>
            </a: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endParaRPr lang="en-US"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90" name="object 10">
            <a:extLst>
              <a:ext uri="{FF2B5EF4-FFF2-40B4-BE49-F238E27FC236}">
                <a16:creationId xmlns:a16="http://schemas.microsoft.com/office/drawing/2014/main" id="{1B19115E-B8D9-5A7E-8859-F2043D9AB6B6}"/>
              </a:ext>
            </a:extLst>
          </p:cNvPr>
          <p:cNvSpPr txBox="1"/>
          <p:nvPr/>
        </p:nvSpPr>
        <p:spPr>
          <a:xfrm>
            <a:off x="-69960" y="3336396"/>
            <a:ext cx="3880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>
                <a:latin typeface="Arial"/>
                <a:cs typeface="Arial"/>
              </a:rPr>
              <a:t>ICEMAKER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25E25-2BEC-4177-64EA-6AF6D7A25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51" y="600994"/>
            <a:ext cx="2672227" cy="3769865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9215693A-F9B6-D4C0-107E-480E042F9D02}"/>
              </a:ext>
            </a:extLst>
          </p:cNvPr>
          <p:cNvSpPr txBox="1"/>
          <p:nvPr/>
        </p:nvSpPr>
        <p:spPr>
          <a:xfrm>
            <a:off x="253629" y="3967568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C115CICE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AC408785-B395-563E-6801-2B006116A41B}"/>
              </a:ext>
            </a:extLst>
          </p:cNvPr>
          <p:cNvSpPr txBox="1"/>
          <p:nvPr/>
        </p:nvSpPr>
        <p:spPr>
          <a:xfrm>
            <a:off x="5118154" y="4702651"/>
            <a:ext cx="3233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C124KEG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050" name="Picture 2" descr="Silhouette Ice Machines Built-In DIM32D1BSSPR">
            <a:extLst>
              <a:ext uri="{FF2B5EF4-FFF2-40B4-BE49-F238E27FC236}">
                <a16:creationId xmlns:a16="http://schemas.microsoft.com/office/drawing/2014/main" id="{1EC842CE-7CDD-EA92-FF38-776228AD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99" y="657282"/>
            <a:ext cx="2587674" cy="25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9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D88C657-2F29-ADCA-123A-73BF46DE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0309D57C-9E63-3BF0-26A4-898D12690C2D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DDB916C-C880-4983-3C46-B8FDAA2BE871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35B4BB19-B598-428C-E7BB-BC96B1B58134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D9C210AE-AA70-B615-48DB-97C000D966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664843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THE END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92EB010-67F4-2F28-B68C-496086FCEAFB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75F1768-4A1B-D5FC-5E9D-2DE605E47EFF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1818CB0D-779E-37D9-F447-B73AD6D9A368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B6EDD06-F42E-5E7B-8DCE-DDB8D3DA020D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91FECA7E-F97D-9735-A100-FDADB6312ED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1E20DD7E-24C0-2DFF-3BDD-8500F064550C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BAE5F-43DA-8FCA-20EF-E50D0AA1E38A}"/>
              </a:ext>
            </a:extLst>
          </p:cNvPr>
          <p:cNvSpPr txBox="1"/>
          <p:nvPr/>
        </p:nvSpPr>
        <p:spPr>
          <a:xfrm>
            <a:off x="0" y="3409050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5461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0742" y="4224093"/>
            <a:ext cx="1728855" cy="10178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7170" y="3957089"/>
            <a:ext cx="1746743" cy="12962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3965" y="4026972"/>
            <a:ext cx="839334" cy="12263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450" y="3957088"/>
            <a:ext cx="1746746" cy="12962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6336" y="3957090"/>
            <a:ext cx="1752760" cy="129621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863278" y="1192336"/>
            <a:ext cx="1747277" cy="1016934"/>
          </a:xfrm>
          <a:custGeom>
            <a:avLst/>
            <a:gdLst/>
            <a:ahLst/>
            <a:cxnLst/>
            <a:rect l="l" t="t" r="r" b="b"/>
            <a:pathLst>
              <a:path w="1800225" h="1047750">
                <a:moveTo>
                  <a:pt x="0" y="1047699"/>
                </a:moveTo>
                <a:lnTo>
                  <a:pt x="1799678" y="1047699"/>
                </a:lnTo>
                <a:lnTo>
                  <a:pt x="1799678" y="0"/>
                </a:lnTo>
                <a:lnTo>
                  <a:pt x="0" y="0"/>
                </a:lnTo>
                <a:lnTo>
                  <a:pt x="0" y="104769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47417" y="1138618"/>
            <a:ext cx="1269027" cy="10736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94425" y="1192325"/>
            <a:ext cx="1746746" cy="102922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0534" y="2235542"/>
            <a:ext cx="1613535" cy="801510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83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Integrated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Wind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Guard</a:t>
            </a:r>
            <a:r>
              <a:rPr sz="777" spc="485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(now </a:t>
            </a:r>
            <a:r>
              <a:rPr sz="777" spc="-10" dirty="0">
                <a:latin typeface="Century Gothic"/>
                <a:cs typeface="Century Gothic"/>
              </a:rPr>
              <a:t>featured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on all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Coyote </a:t>
            </a:r>
            <a:r>
              <a:rPr sz="777" spc="44" dirty="0">
                <a:latin typeface="Century Gothic"/>
                <a:cs typeface="Century Gothic"/>
              </a:rPr>
              <a:t>grills)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ensures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consistent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performance,</a:t>
            </a:r>
            <a:r>
              <a:rPr sz="777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even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 </a:t>
            </a:r>
            <a:r>
              <a:rPr sz="777" spc="-10" dirty="0">
                <a:latin typeface="Century Gothic"/>
                <a:cs typeface="Century Gothic"/>
              </a:rPr>
              <a:t>breezy conditions.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2106" y="2235543"/>
            <a:ext cx="1716461" cy="1608782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231134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Experience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ultimate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control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165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16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Precision-</a:t>
            </a:r>
            <a:r>
              <a:rPr sz="777" spc="-10" dirty="0">
                <a:latin typeface="Century Gothic"/>
                <a:cs typeface="Century Gothic"/>
              </a:rPr>
              <a:t>Engineered</a:t>
            </a:r>
            <a:endParaRPr sz="777">
              <a:latin typeface="Century Gothic"/>
              <a:cs typeface="Century Gothic"/>
            </a:endParaRPr>
          </a:p>
          <a:p>
            <a:pPr marL="12327" marR="71498">
              <a:lnSpc>
                <a:spcPct val="135400"/>
              </a:lnSpc>
            </a:pPr>
            <a:r>
              <a:rPr sz="777" dirty="0">
                <a:latin typeface="Century Gothic"/>
                <a:cs typeface="Century Gothic"/>
              </a:rPr>
              <a:t>Knob,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crafted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smooth,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precise </a:t>
            </a:r>
            <a:r>
              <a:rPr sz="777" dirty="0">
                <a:latin typeface="Century Gothic"/>
                <a:cs typeface="Century Gothic"/>
              </a:rPr>
              <a:t>adjustments.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Designed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to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elevate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grilling</a:t>
            </a:r>
            <a:r>
              <a:rPr sz="777" spc="107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performance,</a:t>
            </a:r>
            <a:r>
              <a:rPr sz="777" spc="107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it</a:t>
            </a:r>
            <a:r>
              <a:rPr sz="777" dirty="0">
                <a:latin typeface="Century Gothic"/>
                <a:cs typeface="Century Gothic"/>
              </a:rPr>
              <a:t> provides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sleek,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ergonomic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feel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features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built-in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light</a:t>
            </a:r>
            <a:endParaRPr sz="777">
              <a:latin typeface="Century Gothic"/>
              <a:cs typeface="Century Gothic"/>
            </a:endParaRPr>
          </a:p>
          <a:p>
            <a:pPr marL="12327" marR="4931">
              <a:lnSpc>
                <a:spcPct val="135400"/>
              </a:lnSpc>
            </a:pPr>
            <a:r>
              <a:rPr sz="777" spc="10" dirty="0">
                <a:latin typeface="Century Gothic"/>
                <a:cs typeface="Century Gothic"/>
              </a:rPr>
              <a:t>(CL,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spc="10" dirty="0">
                <a:latin typeface="Century Gothic"/>
                <a:cs typeface="Century Gothic"/>
              </a:rPr>
              <a:t>Series)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for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easy</a:t>
            </a:r>
            <a:r>
              <a:rPr sz="777" spc="63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visibility, </a:t>
            </a:r>
            <a:r>
              <a:rPr sz="777" dirty="0">
                <a:latin typeface="Century Gothic"/>
                <a:cs typeface="Century Gothic"/>
              </a:rPr>
              <a:t>ensuring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every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cook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63" dirty="0">
                <a:latin typeface="Century Gothic"/>
                <a:cs typeface="Century Gothic"/>
              </a:rPr>
              <a:t>is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just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way</a:t>
            </a:r>
            <a:r>
              <a:rPr sz="777" dirty="0">
                <a:latin typeface="Century Gothic"/>
                <a:cs typeface="Century Gothic"/>
              </a:rPr>
              <a:t> you want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it—</a:t>
            </a:r>
            <a:r>
              <a:rPr sz="777" dirty="0">
                <a:latin typeface="Century Gothic"/>
                <a:cs typeface="Century Gothic"/>
              </a:rPr>
              <a:t>day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or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night.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74130" y="5249233"/>
            <a:ext cx="1757755" cy="962964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35400"/>
              </a:lnSpc>
              <a:spcBef>
                <a:spcPts val="97"/>
              </a:spcBef>
            </a:pPr>
            <a:r>
              <a:rPr sz="777" spc="-44" dirty="0">
                <a:latin typeface="Century Gothic"/>
                <a:cs typeface="Century Gothic"/>
              </a:rPr>
              <a:t>Make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statement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Coyote </a:t>
            </a:r>
            <a:r>
              <a:rPr sz="777" spc="10" dirty="0">
                <a:latin typeface="Century Gothic"/>
                <a:cs typeface="Century Gothic"/>
              </a:rPr>
              <a:t>Logo</a:t>
            </a:r>
            <a:r>
              <a:rPr sz="777" spc="83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Throw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Light—</a:t>
            </a:r>
            <a:r>
              <a:rPr sz="777" dirty="0">
                <a:latin typeface="Century Gothic"/>
                <a:cs typeface="Century Gothic"/>
              </a:rPr>
              <a:t>projecting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onto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6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ground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front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of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grill.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Not</a:t>
            </a:r>
            <a:r>
              <a:rPr sz="777" dirty="0">
                <a:latin typeface="Century Gothic"/>
                <a:cs typeface="Century Gothic"/>
              </a:rPr>
              <a:t> only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adds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touch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of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flair,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but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it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also </a:t>
            </a:r>
            <a:r>
              <a:rPr sz="777" dirty="0">
                <a:latin typeface="Century Gothic"/>
                <a:cs typeface="Century Gothic"/>
              </a:rPr>
              <a:t>illuminates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spc="63" dirty="0">
                <a:latin typeface="Century Gothic"/>
                <a:cs typeface="Century Gothic"/>
              </a:rPr>
              <a:t>BBQ</a:t>
            </a:r>
            <a:r>
              <a:rPr sz="777" spc="78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area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spc="-58" dirty="0">
                <a:latin typeface="Century Gothic"/>
                <a:cs typeface="Century Gothic"/>
              </a:rPr>
              <a:t>a</a:t>
            </a:r>
            <a:r>
              <a:rPr sz="777" dirty="0">
                <a:latin typeface="Century Gothic"/>
                <a:cs typeface="Century Gothic"/>
              </a:rPr>
              <a:t> unique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44" dirty="0">
                <a:latin typeface="Century Gothic"/>
                <a:cs typeface="Century Gothic"/>
              </a:rPr>
              <a:t>stylish</a:t>
            </a:r>
            <a:r>
              <a:rPr sz="777" spc="-10" dirty="0">
                <a:latin typeface="Century Gothic"/>
                <a:cs typeface="Century Gothic"/>
              </a:rPr>
              <a:t> glow.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spc="63" dirty="0">
                <a:latin typeface="Century Gothic"/>
                <a:cs typeface="Century Gothic"/>
              </a:rPr>
              <a:t>(SL-</a:t>
            </a:r>
            <a:r>
              <a:rPr sz="777" spc="-10" dirty="0">
                <a:latin typeface="Century Gothic"/>
                <a:cs typeface="Century Gothic"/>
              </a:rPr>
              <a:t>Series)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4846" y="5249233"/>
            <a:ext cx="1757139" cy="1124418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12327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Laser-Cut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Grate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63" dirty="0">
                <a:latin typeface="Century Gothic"/>
                <a:cs typeface="Century Gothic"/>
              </a:rPr>
              <a:t>(SL-</a:t>
            </a:r>
            <a:r>
              <a:rPr sz="777" spc="-10" dirty="0">
                <a:latin typeface="Century Gothic"/>
                <a:cs typeface="Century Gothic"/>
              </a:rPr>
              <a:t>Series) </a:t>
            </a:r>
            <a:r>
              <a:rPr sz="777" dirty="0">
                <a:latin typeface="Century Gothic"/>
                <a:cs typeface="Century Gothic"/>
              </a:rPr>
              <a:t>delivers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sharp,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spc="-29" dirty="0">
                <a:latin typeface="Century Gothic"/>
                <a:cs typeface="Century Gothic"/>
              </a:rPr>
              <a:t>clean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lines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better </a:t>
            </a:r>
            <a:r>
              <a:rPr sz="777" spc="-20" dirty="0">
                <a:latin typeface="Century Gothic"/>
                <a:cs typeface="Century Gothic"/>
              </a:rPr>
              <a:t>heat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retention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faster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grilling.</a:t>
            </a:r>
            <a:endParaRPr sz="777">
              <a:latin typeface="Century Gothic"/>
              <a:cs typeface="Century Gothic"/>
            </a:endParaRPr>
          </a:p>
          <a:p>
            <a:pPr marL="12327" marR="4931">
              <a:lnSpc>
                <a:spcPct val="135400"/>
              </a:lnSpc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warming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rack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keeps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food </a:t>
            </a:r>
            <a:r>
              <a:rPr sz="777" dirty="0">
                <a:latin typeface="Century Gothic"/>
                <a:cs typeface="Century Gothic"/>
              </a:rPr>
              <a:t>warm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ready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to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serve,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so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you</a:t>
            </a:r>
            <a:r>
              <a:rPr sz="777" spc="485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can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enjoy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flawless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results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from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start </a:t>
            </a:r>
            <a:r>
              <a:rPr sz="777" dirty="0">
                <a:latin typeface="Century Gothic"/>
                <a:cs typeface="Century Gothic"/>
              </a:rPr>
              <a:t>to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finish.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58414" y="5249231"/>
            <a:ext cx="1703517" cy="2107957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dirty="0">
                <a:latin typeface="Century Gothic"/>
                <a:cs typeface="Century Gothic"/>
              </a:rPr>
              <a:t>Series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comes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87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15K</a:t>
            </a:r>
            <a:r>
              <a:rPr sz="777" spc="111" dirty="0">
                <a:latin typeface="Century Gothic"/>
                <a:cs typeface="Century Gothic"/>
              </a:rPr>
              <a:t> BTU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sear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burner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high-</a:t>
            </a:r>
            <a:r>
              <a:rPr sz="777" spc="-20" dirty="0">
                <a:latin typeface="Century Gothic"/>
                <a:cs typeface="Century Gothic"/>
              </a:rPr>
              <a:t>heat </a:t>
            </a:r>
            <a:r>
              <a:rPr sz="777" dirty="0">
                <a:latin typeface="Century Gothic"/>
                <a:cs typeface="Century Gothic"/>
              </a:rPr>
              <a:t>precision,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perfect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searing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juicy, </a:t>
            </a:r>
            <a:r>
              <a:rPr sz="777" dirty="0">
                <a:latin typeface="Century Gothic"/>
                <a:cs typeface="Century Gothic"/>
              </a:rPr>
              <a:t>flavorful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meats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intense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heat. </a:t>
            </a:r>
            <a:r>
              <a:rPr sz="777" dirty="0">
                <a:latin typeface="Century Gothic"/>
                <a:cs typeface="Century Gothic"/>
              </a:rPr>
              <a:t>You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can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also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44" dirty="0">
                <a:latin typeface="Century Gothic"/>
                <a:cs typeface="Century Gothic"/>
              </a:rPr>
              <a:t>add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44" dirty="0">
                <a:latin typeface="Century Gothic"/>
                <a:cs typeface="Century Gothic"/>
              </a:rPr>
              <a:t>an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infinity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burner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versatile,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all-purpose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grilling.</a:t>
            </a:r>
            <a:endParaRPr sz="777">
              <a:latin typeface="Century Gothic"/>
              <a:cs typeface="Century Gothic"/>
            </a:endParaRPr>
          </a:p>
          <a:p>
            <a:pPr marL="12327" marR="171963">
              <a:lnSpc>
                <a:spcPct val="135400"/>
              </a:lnSpc>
            </a:pPr>
            <a:r>
              <a:rPr sz="777" spc="10" dirty="0">
                <a:latin typeface="Century Gothic"/>
                <a:cs typeface="Century Gothic"/>
              </a:rPr>
              <a:t>The</a:t>
            </a:r>
            <a:r>
              <a:rPr sz="777" spc="78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CL-Series</a:t>
            </a:r>
            <a:r>
              <a:rPr sz="777" spc="7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doesn’t</a:t>
            </a:r>
            <a:r>
              <a:rPr sz="777" spc="7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include</a:t>
            </a:r>
            <a:r>
              <a:rPr sz="777" spc="485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sear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burner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but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offers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it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as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</a:t>
            </a:r>
            <a:endParaRPr sz="777">
              <a:latin typeface="Century Gothic"/>
              <a:cs typeface="Century Gothic"/>
            </a:endParaRPr>
          </a:p>
          <a:p>
            <a:pPr marL="12327" marR="49925">
              <a:lnSpc>
                <a:spcPct val="135400"/>
              </a:lnSpc>
            </a:pPr>
            <a:r>
              <a:rPr sz="777" spc="-24" dirty="0">
                <a:latin typeface="Century Gothic"/>
                <a:cs typeface="Century Gothic"/>
              </a:rPr>
              <a:t>upgrade.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This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customizable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setup </a:t>
            </a:r>
            <a:r>
              <a:rPr sz="777" dirty="0">
                <a:latin typeface="Century Gothic"/>
                <a:cs typeface="Century Gothic"/>
              </a:rPr>
              <a:t>lets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</a:t>
            </a:r>
            <a:r>
              <a:rPr sz="777" spc="10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</a:t>
            </a:r>
            <a:r>
              <a:rPr sz="777" spc="10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107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way—</a:t>
            </a:r>
            <a:r>
              <a:rPr sz="777" spc="-10" dirty="0">
                <a:latin typeface="Century Gothic"/>
                <a:cs typeface="Century Gothic"/>
              </a:rPr>
              <a:t>whether you’re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locking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bold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flavors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or</a:t>
            </a:r>
            <a:r>
              <a:rPr sz="777" dirty="0">
                <a:latin typeface="Century Gothic"/>
                <a:cs typeface="Century Gothic"/>
              </a:rPr>
              <a:t> cooking</a:t>
            </a:r>
            <a:r>
              <a:rPr sz="777" spc="-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at</a:t>
            </a:r>
            <a:r>
              <a:rPr sz="777" spc="-20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steady</a:t>
            </a:r>
            <a:r>
              <a:rPr sz="777" spc="-2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pace.</a:t>
            </a:r>
            <a:endParaRPr sz="777">
              <a:latin typeface="Century Gothic"/>
              <a:cs typeface="Century Gothic"/>
            </a:endParaRPr>
          </a:p>
          <a:p>
            <a:pPr marL="12327">
              <a:spcBef>
                <a:spcPts val="330"/>
              </a:spcBef>
            </a:pPr>
            <a:r>
              <a:rPr sz="777" dirty="0">
                <a:latin typeface="Century Gothic"/>
                <a:cs typeface="Century Gothic"/>
              </a:rPr>
              <a:t>(CL,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spc="-10" dirty="0">
                <a:latin typeface="Century Gothic"/>
                <a:cs typeface="Century Gothic"/>
              </a:rPr>
              <a:t>Series)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7779" y="5249231"/>
            <a:ext cx="1752824" cy="1447327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224354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Stainless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steel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grids</a:t>
            </a:r>
            <a:r>
              <a:rPr sz="777" spc="102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 </a:t>
            </a:r>
            <a:r>
              <a:rPr sz="777" dirty="0">
                <a:latin typeface="Century Gothic"/>
                <a:cs typeface="Century Gothic"/>
              </a:rPr>
              <a:t>up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quickly,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providing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even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 </a:t>
            </a:r>
            <a:r>
              <a:rPr sz="777" spc="20" dirty="0">
                <a:latin typeface="Century Gothic"/>
                <a:cs typeface="Century Gothic"/>
              </a:rPr>
              <a:t>distribution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20" dirty="0">
                <a:latin typeface="Century Gothic"/>
                <a:cs typeface="Century Gothic"/>
              </a:rPr>
              <a:t>for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fast,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efficient</a:t>
            </a:r>
            <a:endParaRPr sz="777">
              <a:latin typeface="Century Gothic"/>
              <a:cs typeface="Century Gothic"/>
            </a:endParaRPr>
          </a:p>
          <a:p>
            <a:pPr marL="12327" marR="4931">
              <a:lnSpc>
                <a:spcPct val="135400"/>
              </a:lnSpc>
            </a:pPr>
            <a:r>
              <a:rPr sz="777" dirty="0">
                <a:latin typeface="Century Gothic"/>
                <a:cs typeface="Century Gothic"/>
              </a:rPr>
              <a:t>cooking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easy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cleanup.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Ceramic </a:t>
            </a:r>
            <a:r>
              <a:rPr sz="777" dirty="0">
                <a:latin typeface="Century Gothic"/>
                <a:cs typeface="Century Gothic"/>
              </a:rPr>
              <a:t>briquettes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retain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longer, </a:t>
            </a:r>
            <a:r>
              <a:rPr sz="777" dirty="0">
                <a:latin typeface="Century Gothic"/>
                <a:cs typeface="Century Gothic"/>
              </a:rPr>
              <a:t>helping to </a:t>
            </a:r>
            <a:r>
              <a:rPr sz="777" spc="-24" dirty="0">
                <a:latin typeface="Century Gothic"/>
                <a:cs typeface="Century Gothic"/>
              </a:rPr>
              <a:t>create</a:t>
            </a:r>
            <a:r>
              <a:rPr sz="777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dirty="0">
                <a:latin typeface="Century Gothic"/>
                <a:cs typeface="Century Gothic"/>
              </a:rPr>
              <a:t> more </a:t>
            </a:r>
            <a:r>
              <a:rPr sz="777" spc="-10" dirty="0">
                <a:latin typeface="Century Gothic"/>
                <a:cs typeface="Century Gothic"/>
              </a:rPr>
              <a:t>consistent </a:t>
            </a:r>
            <a:r>
              <a:rPr sz="777" dirty="0">
                <a:latin typeface="Century Gothic"/>
                <a:cs typeface="Century Gothic"/>
              </a:rPr>
              <a:t>cook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infuse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smoky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flavor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by</a:t>
            </a:r>
            <a:r>
              <a:rPr sz="777" dirty="0">
                <a:latin typeface="Century Gothic"/>
                <a:cs typeface="Century Gothic"/>
              </a:rPr>
              <a:t> vaporizing</a:t>
            </a:r>
            <a:r>
              <a:rPr sz="777" spc="7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drippings</a:t>
            </a:r>
            <a:r>
              <a:rPr sz="777" spc="83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back</a:t>
            </a:r>
            <a:r>
              <a:rPr sz="777" spc="8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into</a:t>
            </a:r>
            <a:r>
              <a:rPr sz="777" spc="83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your </a:t>
            </a:r>
            <a:r>
              <a:rPr sz="777" dirty="0">
                <a:latin typeface="Century Gothic"/>
                <a:cs typeface="Century Gothic"/>
              </a:rPr>
              <a:t>food.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(C,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CL-</a:t>
            </a:r>
            <a:r>
              <a:rPr sz="777" spc="-10" dirty="0">
                <a:latin typeface="Century Gothic"/>
                <a:cs typeface="Century Gothic"/>
              </a:rPr>
              <a:t>Series)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26485" y="2235542"/>
            <a:ext cx="1744812" cy="1447327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86290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Heat zone separators </a:t>
            </a:r>
            <a:r>
              <a:rPr sz="777" spc="-20" dirty="0">
                <a:latin typeface="Century Gothic"/>
                <a:cs typeface="Century Gothic"/>
              </a:rPr>
              <a:t>are</a:t>
            </a:r>
            <a:r>
              <a:rPr sz="777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metal </a:t>
            </a:r>
            <a:r>
              <a:rPr sz="777" dirty="0">
                <a:latin typeface="Century Gothic"/>
                <a:cs typeface="Century Gothic"/>
              </a:rPr>
              <a:t>dividers</a:t>
            </a:r>
            <a:r>
              <a:rPr sz="777" spc="121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between</a:t>
            </a:r>
            <a:r>
              <a:rPr sz="777" spc="126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burners</a:t>
            </a:r>
            <a:r>
              <a:rPr sz="777" spc="126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that </a:t>
            </a:r>
            <a:r>
              <a:rPr sz="777" spc="-24" dirty="0">
                <a:latin typeface="Century Gothic"/>
                <a:cs typeface="Century Gothic"/>
              </a:rPr>
              <a:t>create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distinct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temperature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zones </a:t>
            </a:r>
            <a:r>
              <a:rPr sz="777" dirty="0">
                <a:latin typeface="Century Gothic"/>
                <a:cs typeface="Century Gothic"/>
              </a:rPr>
              <a:t>on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grill.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(CL,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dirty="0">
                <a:latin typeface="Century Gothic"/>
                <a:cs typeface="Century Gothic"/>
              </a:rPr>
              <a:t>Series)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They </a:t>
            </a:r>
            <a:r>
              <a:rPr sz="777" dirty="0">
                <a:latin typeface="Century Gothic"/>
                <a:cs typeface="Century Gothic"/>
              </a:rPr>
              <a:t>allow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precise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heat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control,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so</a:t>
            </a:r>
            <a:endParaRPr sz="777">
              <a:latin typeface="Century Gothic"/>
              <a:cs typeface="Century Gothic"/>
            </a:endParaRPr>
          </a:p>
          <a:p>
            <a:pPr marL="12327" marR="4931">
              <a:lnSpc>
                <a:spcPct val="135400"/>
              </a:lnSpc>
            </a:pPr>
            <a:r>
              <a:rPr sz="777" dirty="0">
                <a:latin typeface="Century Gothic"/>
                <a:cs typeface="Century Gothic"/>
              </a:rPr>
              <a:t>you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can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sear,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slow-cook,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or</a:t>
            </a:r>
            <a:r>
              <a:rPr sz="777" spc="2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warm </a:t>
            </a:r>
            <a:r>
              <a:rPr sz="777" dirty="0">
                <a:latin typeface="Century Gothic"/>
                <a:cs typeface="Century Gothic"/>
              </a:rPr>
              <a:t>different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foods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at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same</a:t>
            </a:r>
            <a:r>
              <a:rPr sz="777" spc="10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time </a:t>
            </a:r>
            <a:r>
              <a:rPr sz="777" dirty="0">
                <a:latin typeface="Century Gothic"/>
                <a:cs typeface="Century Gothic"/>
              </a:rPr>
              <a:t>without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temperature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overlap, </a:t>
            </a:r>
            <a:r>
              <a:rPr sz="777" dirty="0">
                <a:latin typeface="Century Gothic"/>
                <a:cs typeface="Century Gothic"/>
              </a:rPr>
              <a:t>improving</a:t>
            </a:r>
            <a:r>
              <a:rPr sz="777" spc="131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versatility</a:t>
            </a:r>
            <a:r>
              <a:rPr sz="777" spc="136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136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efficiency.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74286" y="2235543"/>
            <a:ext cx="1717694" cy="1124418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 algn="just">
              <a:lnSpc>
                <a:spcPct val="135400"/>
              </a:lnSpc>
              <a:spcBef>
                <a:spcPts val="97"/>
              </a:spcBef>
            </a:pPr>
            <a:r>
              <a:rPr sz="777" spc="34" dirty="0">
                <a:latin typeface="Century Gothic"/>
                <a:cs typeface="Century Gothic"/>
              </a:rPr>
              <a:t>The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29" dirty="0">
                <a:latin typeface="Century Gothic"/>
                <a:cs typeface="Century Gothic"/>
              </a:rPr>
              <a:t>Easy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58" dirty="0">
                <a:latin typeface="Century Gothic"/>
                <a:cs typeface="Century Gothic"/>
              </a:rPr>
              <a:t>Lift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4" dirty="0">
                <a:latin typeface="Century Gothic"/>
                <a:cs typeface="Century Gothic"/>
              </a:rPr>
              <a:t>Hood,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(CL,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spc="38" dirty="0">
                <a:latin typeface="Century Gothic"/>
                <a:cs typeface="Century Gothic"/>
              </a:rPr>
              <a:t>Series)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spc="24" dirty="0">
                <a:latin typeface="Century Gothic"/>
                <a:cs typeface="Century Gothic"/>
              </a:rPr>
              <a:t>uses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24" dirty="0">
                <a:latin typeface="Century Gothic"/>
                <a:cs typeface="Century Gothic"/>
              </a:rPr>
              <a:t>spring-assisted</a:t>
            </a:r>
            <a:r>
              <a:rPr sz="777" spc="-10" dirty="0">
                <a:latin typeface="Century Gothic"/>
                <a:cs typeface="Century Gothic"/>
              </a:rPr>
              <a:t> mechanism,</a:t>
            </a:r>
            <a:r>
              <a:rPr sz="777" spc="-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allowing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10" dirty="0">
                <a:latin typeface="Century Gothic"/>
                <a:cs typeface="Century Gothic"/>
              </a:rPr>
              <a:t>to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open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close</a:t>
            </a:r>
            <a:endParaRPr sz="777">
              <a:latin typeface="Century Gothic"/>
              <a:cs typeface="Century Gothic"/>
            </a:endParaRPr>
          </a:p>
          <a:p>
            <a:pPr marL="12327" marR="43761">
              <a:lnSpc>
                <a:spcPct val="135400"/>
              </a:lnSpc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63" dirty="0">
                <a:latin typeface="Century Gothic"/>
                <a:cs typeface="Century Gothic"/>
              </a:rPr>
              <a:t>BBQ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minimal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effort.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48" dirty="0">
                <a:latin typeface="Century Gothic"/>
                <a:cs typeface="Century Gothic"/>
              </a:rPr>
              <a:t>It</a:t>
            </a:r>
            <a:r>
              <a:rPr sz="777" spc="38" dirty="0">
                <a:latin typeface="Century Gothic"/>
                <a:cs typeface="Century Gothic"/>
              </a:rPr>
              <a:t> is </a:t>
            </a:r>
            <a:r>
              <a:rPr sz="777" dirty="0">
                <a:latin typeface="Century Gothic"/>
                <a:cs typeface="Century Gothic"/>
              </a:rPr>
              <a:t>designed</a:t>
            </a:r>
            <a:r>
              <a:rPr sz="777" spc="4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smooth,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one-</a:t>
            </a:r>
            <a:r>
              <a:rPr sz="777" spc="-20" dirty="0">
                <a:latin typeface="Century Gothic"/>
                <a:cs typeface="Century Gothic"/>
              </a:rPr>
              <a:t>handed </a:t>
            </a:r>
            <a:r>
              <a:rPr sz="777" spc="-10" dirty="0">
                <a:latin typeface="Century Gothic"/>
                <a:cs typeface="Century Gothic"/>
              </a:rPr>
              <a:t>operation,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making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it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effortless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to</a:t>
            </a:r>
            <a:r>
              <a:rPr sz="777" spc="-20" dirty="0">
                <a:latin typeface="Century Gothic"/>
                <a:cs typeface="Century Gothic"/>
              </a:rPr>
              <a:t> access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BBQ.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54622" y="2235543"/>
            <a:ext cx="1722007" cy="1285873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Safety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Valve</a:t>
            </a:r>
            <a:r>
              <a:rPr sz="777" spc="25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(CL,</a:t>
            </a:r>
            <a:r>
              <a:rPr sz="777" spc="20" dirty="0">
                <a:latin typeface="Century Gothic"/>
                <a:cs typeface="Century Gothic"/>
              </a:rPr>
              <a:t> </a:t>
            </a:r>
            <a:r>
              <a:rPr sz="777" spc="68" dirty="0">
                <a:latin typeface="Century Gothic"/>
                <a:cs typeface="Century Gothic"/>
              </a:rPr>
              <a:t>SL-</a:t>
            </a:r>
            <a:r>
              <a:rPr sz="777" spc="-10" dirty="0">
                <a:latin typeface="Century Gothic"/>
                <a:cs typeface="Century Gothic"/>
              </a:rPr>
              <a:t>Series) </a:t>
            </a:r>
            <a:r>
              <a:rPr sz="777" dirty="0">
                <a:latin typeface="Century Gothic"/>
                <a:cs typeface="Century Gothic"/>
              </a:rPr>
              <a:t>ensures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63" dirty="0">
                <a:latin typeface="Century Gothic"/>
                <a:cs typeface="Century Gothic"/>
              </a:rPr>
              <a:t>peace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of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mind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by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allowing </a:t>
            </a:r>
            <a:r>
              <a:rPr sz="777" dirty="0">
                <a:latin typeface="Century Gothic"/>
                <a:cs typeface="Century Gothic"/>
              </a:rPr>
              <a:t>gas flow only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when the</a:t>
            </a:r>
            <a:r>
              <a:rPr sz="777" spc="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flame </a:t>
            </a:r>
            <a:r>
              <a:rPr sz="777" spc="38" dirty="0">
                <a:latin typeface="Century Gothic"/>
                <a:cs typeface="Century Gothic"/>
              </a:rPr>
              <a:t>is </a:t>
            </a:r>
            <a:r>
              <a:rPr sz="777" dirty="0">
                <a:latin typeface="Century Gothic"/>
                <a:cs typeface="Century Gothic"/>
              </a:rPr>
              <a:t>present.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Designed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for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optimal </a:t>
            </a:r>
            <a:r>
              <a:rPr sz="777" dirty="0">
                <a:latin typeface="Century Gothic"/>
                <a:cs typeface="Century Gothic"/>
              </a:rPr>
              <a:t>safety,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it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automatically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shuts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off</a:t>
            </a:r>
            <a:r>
              <a:rPr sz="777" spc="68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if</a:t>
            </a:r>
            <a:r>
              <a:rPr sz="777" dirty="0">
                <a:latin typeface="Century Gothic"/>
                <a:cs typeface="Century Gothic"/>
              </a:rPr>
              <a:t> the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flame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goes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out,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preventing</a:t>
            </a:r>
            <a:r>
              <a:rPr sz="777" spc="-10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gas</a:t>
            </a:r>
            <a:r>
              <a:rPr sz="777" dirty="0">
                <a:latin typeface="Century Gothic"/>
                <a:cs typeface="Century Gothic"/>
              </a:rPr>
              <a:t> leaks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ensuring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spc="-87" dirty="0">
                <a:latin typeface="Century Gothic"/>
                <a:cs typeface="Century Gothic"/>
              </a:rPr>
              <a:t>a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secure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grilling experience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every</a:t>
            </a:r>
            <a:r>
              <a:rPr sz="777" spc="-14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time.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0027" y="5249232"/>
            <a:ext cx="1698588" cy="962964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35400"/>
              </a:lnSpc>
              <a:spcBef>
                <a:spcPts val="97"/>
              </a:spcBef>
            </a:pPr>
            <a:r>
              <a:rPr sz="777" dirty="0">
                <a:latin typeface="Century Gothic"/>
                <a:cs typeface="Century Gothic"/>
              </a:rPr>
              <a:t>Illuminate</a:t>
            </a:r>
            <a:r>
              <a:rPr sz="777" spc="92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grilling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spc="-24" dirty="0">
                <a:latin typeface="Century Gothic"/>
                <a:cs typeface="Century Gothic"/>
              </a:rPr>
              <a:t>space</a:t>
            </a:r>
            <a:r>
              <a:rPr sz="777" spc="97" dirty="0">
                <a:latin typeface="Century Gothic"/>
                <a:cs typeface="Century Gothic"/>
              </a:rPr>
              <a:t> </a:t>
            </a:r>
            <a:r>
              <a:rPr sz="777" spc="-20" dirty="0">
                <a:latin typeface="Century Gothic"/>
                <a:cs typeface="Century Gothic"/>
              </a:rPr>
              <a:t>with </a:t>
            </a:r>
            <a:r>
              <a:rPr sz="777" dirty="0">
                <a:latin typeface="Century Gothic"/>
                <a:cs typeface="Century Gothic"/>
              </a:rPr>
              <a:t>Interior</a:t>
            </a:r>
            <a:r>
              <a:rPr sz="777" spc="141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Halogen</a:t>
            </a:r>
            <a:r>
              <a:rPr sz="777" spc="141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Lighting.</a:t>
            </a:r>
            <a:r>
              <a:rPr sz="777" spc="145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Bright, energy-</a:t>
            </a:r>
            <a:r>
              <a:rPr sz="777" dirty="0">
                <a:latin typeface="Century Gothic"/>
                <a:cs typeface="Century Gothic"/>
              </a:rPr>
              <a:t>efficient,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spc="-38" dirty="0">
                <a:latin typeface="Century Gothic"/>
                <a:cs typeface="Century Gothic"/>
              </a:rPr>
              <a:t>and</a:t>
            </a:r>
            <a:r>
              <a:rPr sz="777" spc="73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strategically </a:t>
            </a:r>
            <a:r>
              <a:rPr sz="777" spc="-34" dirty="0">
                <a:latin typeface="Century Gothic"/>
                <a:cs typeface="Century Gothic"/>
              </a:rPr>
              <a:t>placed,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it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provides</a:t>
            </a:r>
            <a:r>
              <a:rPr sz="777" spc="29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clear</a:t>
            </a:r>
            <a:r>
              <a:rPr sz="777" spc="34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visibility </a:t>
            </a:r>
            <a:r>
              <a:rPr sz="777" dirty="0">
                <a:latin typeface="Century Gothic"/>
                <a:cs typeface="Century Gothic"/>
              </a:rPr>
              <a:t>inside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the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grill,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so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you</a:t>
            </a:r>
            <a:r>
              <a:rPr sz="777" spc="54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can</a:t>
            </a:r>
            <a:r>
              <a:rPr sz="777" spc="5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monitor </a:t>
            </a:r>
            <a:r>
              <a:rPr sz="777" dirty="0">
                <a:latin typeface="Century Gothic"/>
                <a:cs typeface="Century Gothic"/>
              </a:rPr>
              <a:t>your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cook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with</a:t>
            </a:r>
            <a:r>
              <a:rPr sz="777" spc="44" dirty="0">
                <a:latin typeface="Century Gothic"/>
                <a:cs typeface="Century Gothic"/>
              </a:rPr>
              <a:t> </a:t>
            </a:r>
            <a:r>
              <a:rPr sz="777" spc="-48" dirty="0">
                <a:latin typeface="Century Gothic"/>
                <a:cs typeface="Century Gothic"/>
              </a:rPr>
              <a:t>ease—</a:t>
            </a:r>
            <a:r>
              <a:rPr sz="777" spc="-10" dirty="0">
                <a:latin typeface="Century Gothic"/>
                <a:cs typeface="Century Gothic"/>
              </a:rPr>
              <a:t>day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dirty="0">
                <a:latin typeface="Century Gothic"/>
                <a:cs typeface="Century Gothic"/>
              </a:rPr>
              <a:t>or</a:t>
            </a:r>
            <a:r>
              <a:rPr sz="777" spc="38" dirty="0">
                <a:latin typeface="Century Gothic"/>
                <a:cs typeface="Century Gothic"/>
              </a:rPr>
              <a:t> </a:t>
            </a:r>
            <a:r>
              <a:rPr sz="777" spc="-10" dirty="0">
                <a:latin typeface="Century Gothic"/>
                <a:cs typeface="Century Gothic"/>
              </a:rPr>
              <a:t>night.</a:t>
            </a:r>
            <a:endParaRPr sz="777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55843" y="176123"/>
            <a:ext cx="9054169" cy="480456"/>
          </a:xfrm>
          <a:prstGeom prst="rect">
            <a:avLst/>
          </a:prstGeom>
        </p:spPr>
        <p:txBody>
          <a:bodyPr vert="horz" wrap="square" lIns="0" tIns="73473" rIns="0" bIns="0" rtlCol="0" anchor="t">
            <a:spAutoFit/>
          </a:bodyPr>
          <a:lstStyle/>
          <a:p>
            <a:pPr marL="212643" algn="r">
              <a:spcBef>
                <a:spcPts val="97"/>
              </a:spcBef>
            </a:pPr>
            <a:r>
              <a:rPr lang="en-US" sz="2640" spc="252" dirty="0"/>
              <a:t>FEATURES</a:t>
            </a:r>
            <a:endParaRPr lang="en-US" sz="2640" spc="175" dirty="0"/>
          </a:p>
        </p:txBody>
      </p:sp>
      <p:sp>
        <p:nvSpPr>
          <p:cNvPr id="21" name="object 21"/>
          <p:cNvSpPr/>
          <p:nvPr/>
        </p:nvSpPr>
        <p:spPr>
          <a:xfrm>
            <a:off x="507763" y="762684"/>
            <a:ext cx="9079062" cy="0"/>
          </a:xfrm>
          <a:custGeom>
            <a:avLst/>
            <a:gdLst/>
            <a:ahLst/>
            <a:cxnLst/>
            <a:rect l="l" t="t" r="r" b="b"/>
            <a:pathLst>
              <a:path w="9354185">
                <a:moveTo>
                  <a:pt x="0" y="0"/>
                </a:moveTo>
                <a:lnTo>
                  <a:pt x="93537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22" name="object 22"/>
          <p:cNvGrpSpPr/>
          <p:nvPr/>
        </p:nvGrpSpPr>
        <p:grpSpPr>
          <a:xfrm>
            <a:off x="472856" y="925333"/>
            <a:ext cx="1747277" cy="1296745"/>
            <a:chOff x="334784" y="835609"/>
            <a:chExt cx="1800225" cy="133604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1139" y="1110703"/>
              <a:ext cx="1786973" cy="10540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1134" y="841959"/>
              <a:ext cx="1787525" cy="1323340"/>
            </a:xfrm>
            <a:custGeom>
              <a:avLst/>
              <a:gdLst/>
              <a:ahLst/>
              <a:cxnLst/>
              <a:rect l="l" t="t" r="r" b="b"/>
              <a:pathLst>
                <a:path w="1787525" h="1323339">
                  <a:moveTo>
                    <a:pt x="0" y="1322793"/>
                  </a:moveTo>
                  <a:lnTo>
                    <a:pt x="1786978" y="1322793"/>
                  </a:lnTo>
                  <a:lnTo>
                    <a:pt x="1786978" y="0"/>
                  </a:lnTo>
                  <a:lnTo>
                    <a:pt x="0" y="0"/>
                  </a:lnTo>
                  <a:lnTo>
                    <a:pt x="0" y="132279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72856" y="925332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83824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Integrated</a:t>
            </a:r>
            <a:r>
              <a:rPr sz="777" b="1" spc="-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Wind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Guard</a:t>
            </a:r>
            <a:endParaRPr sz="77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2350" y="3957088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48693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Interior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Halogen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Lighting</a:t>
            </a:r>
            <a:endParaRPr sz="77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94424" y="925332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54856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Precision-Engineered</a:t>
            </a:r>
            <a:r>
              <a:rPr sz="777" b="1" spc="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Knob</a:t>
            </a:r>
            <a:endParaRPr sz="77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86449" y="3957090"/>
            <a:ext cx="1747277" cy="146345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6502" rIns="0" bIns="0" rtlCol="0">
            <a:spAutoFit/>
          </a:bodyPr>
          <a:lstStyle/>
          <a:p>
            <a:pPr marL="62252">
              <a:spcBef>
                <a:spcPts val="209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Throw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endParaRPr sz="77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20419" y="3957088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35749">
              <a:spcBef>
                <a:spcPts val="204"/>
              </a:spcBef>
            </a:pP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Heating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Grids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Ceramic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Briquettes</a:t>
            </a:r>
            <a:endParaRPr sz="777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138810" y="925333"/>
            <a:ext cx="1742963" cy="1296745"/>
            <a:chOff x="4111828" y="835609"/>
            <a:chExt cx="1795780" cy="1336040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63727" y="1108945"/>
              <a:ext cx="1676226" cy="105580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18178" y="841959"/>
              <a:ext cx="1783080" cy="1323340"/>
            </a:xfrm>
            <a:custGeom>
              <a:avLst/>
              <a:gdLst/>
              <a:ahLst/>
              <a:cxnLst/>
              <a:rect l="l" t="t" r="r" b="b"/>
              <a:pathLst>
                <a:path w="1783079" h="1323339">
                  <a:moveTo>
                    <a:pt x="0" y="1322793"/>
                  </a:moveTo>
                  <a:lnTo>
                    <a:pt x="1782495" y="1322793"/>
                  </a:lnTo>
                  <a:lnTo>
                    <a:pt x="1782495" y="0"/>
                  </a:lnTo>
                  <a:lnTo>
                    <a:pt x="0" y="0"/>
                  </a:lnTo>
                  <a:lnTo>
                    <a:pt x="0" y="132279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986609" y="925332"/>
            <a:ext cx="1737415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54856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Easy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Lift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Hood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777" b="1" spc="-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Assist</a:t>
            </a:r>
            <a:endParaRPr sz="77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38810" y="925332"/>
            <a:ext cx="1742963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41912">
              <a:spcBef>
                <a:spcPts val="204"/>
              </a:spcBef>
            </a:pP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Heat</a:t>
            </a:r>
            <a:r>
              <a:rPr sz="777" b="1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r>
              <a:rPr sz="777" b="1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Separators</a:t>
            </a:r>
            <a:endParaRPr sz="777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77167" y="3957088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64101">
              <a:spcBef>
                <a:spcPts val="204"/>
              </a:spcBef>
            </a:pP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z="777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Cut</a:t>
            </a:r>
            <a:r>
              <a:rPr sz="777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Grate</a:t>
            </a:r>
            <a:r>
              <a:rPr sz="777" b="1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777" b="1" spc="-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Warming</a:t>
            </a:r>
            <a:r>
              <a:rPr sz="777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Rack</a:t>
            </a:r>
            <a:endParaRPr sz="77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63278" y="925332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82591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r>
              <a:rPr sz="777" b="1" spc="-7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24" dirty="0">
                <a:solidFill>
                  <a:srgbClr val="FFFFFF"/>
                </a:solidFill>
                <a:latin typeface="Arial"/>
                <a:cs typeface="Arial"/>
              </a:rPr>
              <a:t>Valve</a:t>
            </a:r>
            <a:r>
              <a:rPr sz="777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7" b="1" spc="-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Thermocouple</a:t>
            </a:r>
            <a:endParaRPr sz="77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63278" y="3957088"/>
            <a:ext cx="1747277" cy="145722"/>
          </a:xfrm>
          <a:prstGeom prst="rect">
            <a:avLst/>
          </a:prstGeom>
          <a:solidFill>
            <a:srgbClr val="787878"/>
          </a:solidFill>
        </p:spPr>
        <p:txBody>
          <a:bodyPr vert="horz" wrap="square" lIns="0" tIns="25885" rIns="0" bIns="0" rtlCol="0">
            <a:spAutoFit/>
          </a:bodyPr>
          <a:lstStyle/>
          <a:p>
            <a:pPr marL="82591">
              <a:spcBef>
                <a:spcPts val="204"/>
              </a:spcBef>
            </a:pP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Interchangeable</a:t>
            </a:r>
            <a:r>
              <a:rPr sz="77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dirty="0">
                <a:solidFill>
                  <a:srgbClr val="FFFFFF"/>
                </a:solidFill>
                <a:latin typeface="Arial"/>
                <a:cs typeface="Arial"/>
              </a:rPr>
              <a:t>Sear</a:t>
            </a:r>
            <a:r>
              <a:rPr sz="777" b="1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7" b="1" spc="-10" dirty="0">
                <a:solidFill>
                  <a:srgbClr val="FFFFFF"/>
                </a:solidFill>
                <a:latin typeface="Arial"/>
                <a:cs typeface="Arial"/>
              </a:rPr>
              <a:t>Burner</a:t>
            </a:r>
            <a:endParaRPr sz="777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863278" y="925333"/>
            <a:ext cx="1747277" cy="1296745"/>
            <a:chOff x="7949158" y="835609"/>
            <a:chExt cx="1800225" cy="1336040"/>
          </a:xfrm>
        </p:grpSpPr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6848" y="1110691"/>
              <a:ext cx="1791976" cy="105081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955508" y="841959"/>
              <a:ext cx="1787525" cy="1323340"/>
            </a:xfrm>
            <a:custGeom>
              <a:avLst/>
              <a:gdLst/>
              <a:ahLst/>
              <a:cxnLst/>
              <a:rect l="l" t="t" r="r" b="b"/>
              <a:pathLst>
                <a:path w="1787525" h="1323339">
                  <a:moveTo>
                    <a:pt x="0" y="1322793"/>
                  </a:moveTo>
                  <a:lnTo>
                    <a:pt x="1786978" y="1322793"/>
                  </a:lnTo>
                  <a:lnTo>
                    <a:pt x="1786978" y="0"/>
                  </a:lnTo>
                  <a:lnTo>
                    <a:pt x="0" y="0"/>
                  </a:lnTo>
                  <a:lnTo>
                    <a:pt x="0" y="132279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</p:grpSp>
      <p:sp>
        <p:nvSpPr>
          <p:cNvPr id="41" name="object 41"/>
          <p:cNvSpPr/>
          <p:nvPr/>
        </p:nvSpPr>
        <p:spPr>
          <a:xfrm>
            <a:off x="478513" y="3963252"/>
            <a:ext cx="1734951" cy="1284418"/>
          </a:xfrm>
          <a:custGeom>
            <a:avLst/>
            <a:gdLst/>
            <a:ahLst/>
            <a:cxnLst/>
            <a:rect l="l" t="t" r="r" b="b"/>
            <a:pathLst>
              <a:path w="1787525" h="1323339">
                <a:moveTo>
                  <a:pt x="0" y="1322793"/>
                </a:moveTo>
                <a:lnTo>
                  <a:pt x="1786978" y="1322793"/>
                </a:lnTo>
                <a:lnTo>
                  <a:pt x="1786978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2" name="object 42"/>
          <p:cNvSpPr/>
          <p:nvPr/>
        </p:nvSpPr>
        <p:spPr>
          <a:xfrm>
            <a:off x="2300587" y="931496"/>
            <a:ext cx="1734951" cy="1284418"/>
          </a:xfrm>
          <a:custGeom>
            <a:avLst/>
            <a:gdLst/>
            <a:ahLst/>
            <a:cxnLst/>
            <a:rect l="l" t="t" r="r" b="b"/>
            <a:pathLst>
              <a:path w="1787525" h="1323339">
                <a:moveTo>
                  <a:pt x="0" y="1322793"/>
                </a:moveTo>
                <a:lnTo>
                  <a:pt x="1786978" y="1322793"/>
                </a:lnTo>
                <a:lnTo>
                  <a:pt x="1786978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3" name="object 43"/>
          <p:cNvSpPr/>
          <p:nvPr/>
        </p:nvSpPr>
        <p:spPr>
          <a:xfrm>
            <a:off x="2292613" y="3963252"/>
            <a:ext cx="1742346" cy="1284418"/>
          </a:xfrm>
          <a:custGeom>
            <a:avLst/>
            <a:gdLst/>
            <a:ahLst/>
            <a:cxnLst/>
            <a:rect l="l" t="t" r="r" b="b"/>
            <a:pathLst>
              <a:path w="1795145" h="1323339">
                <a:moveTo>
                  <a:pt x="0" y="1322793"/>
                </a:moveTo>
                <a:lnTo>
                  <a:pt x="1794675" y="1322793"/>
                </a:lnTo>
                <a:lnTo>
                  <a:pt x="1794675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4" name="object 44"/>
          <p:cNvSpPr/>
          <p:nvPr/>
        </p:nvSpPr>
        <p:spPr>
          <a:xfrm>
            <a:off x="4126582" y="3963252"/>
            <a:ext cx="1748509" cy="1284418"/>
          </a:xfrm>
          <a:custGeom>
            <a:avLst/>
            <a:gdLst/>
            <a:ahLst/>
            <a:cxnLst/>
            <a:rect l="l" t="t" r="r" b="b"/>
            <a:pathLst>
              <a:path w="1801495" h="1323339">
                <a:moveTo>
                  <a:pt x="0" y="1322793"/>
                </a:moveTo>
                <a:lnTo>
                  <a:pt x="1800923" y="1322793"/>
                </a:lnTo>
                <a:lnTo>
                  <a:pt x="1800923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5" name="object 45"/>
          <p:cNvSpPr/>
          <p:nvPr/>
        </p:nvSpPr>
        <p:spPr>
          <a:xfrm>
            <a:off x="5983330" y="931496"/>
            <a:ext cx="1734951" cy="1284418"/>
          </a:xfrm>
          <a:custGeom>
            <a:avLst/>
            <a:gdLst/>
            <a:ahLst/>
            <a:cxnLst/>
            <a:rect l="l" t="t" r="r" b="b"/>
            <a:pathLst>
              <a:path w="1787525" h="1323339">
                <a:moveTo>
                  <a:pt x="0" y="1322793"/>
                </a:moveTo>
                <a:lnTo>
                  <a:pt x="1786978" y="1322793"/>
                </a:lnTo>
                <a:lnTo>
                  <a:pt x="1786978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6" name="object 46"/>
          <p:cNvSpPr/>
          <p:nvPr/>
        </p:nvSpPr>
        <p:spPr>
          <a:xfrm>
            <a:off x="5983330" y="3963252"/>
            <a:ext cx="1734951" cy="1284418"/>
          </a:xfrm>
          <a:custGeom>
            <a:avLst/>
            <a:gdLst/>
            <a:ahLst/>
            <a:cxnLst/>
            <a:rect l="l" t="t" r="r" b="b"/>
            <a:pathLst>
              <a:path w="1787525" h="1323339">
                <a:moveTo>
                  <a:pt x="0" y="1322793"/>
                </a:moveTo>
                <a:lnTo>
                  <a:pt x="1786978" y="1322793"/>
                </a:lnTo>
                <a:lnTo>
                  <a:pt x="1786978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sp>
        <p:nvSpPr>
          <p:cNvPr id="47" name="object 47"/>
          <p:cNvSpPr/>
          <p:nvPr/>
        </p:nvSpPr>
        <p:spPr>
          <a:xfrm>
            <a:off x="7869441" y="3963252"/>
            <a:ext cx="1734951" cy="1284418"/>
          </a:xfrm>
          <a:custGeom>
            <a:avLst/>
            <a:gdLst/>
            <a:ahLst/>
            <a:cxnLst/>
            <a:rect l="l" t="t" r="r" b="b"/>
            <a:pathLst>
              <a:path w="1787525" h="1323339">
                <a:moveTo>
                  <a:pt x="0" y="1322793"/>
                </a:moveTo>
                <a:lnTo>
                  <a:pt x="1786978" y="1322793"/>
                </a:lnTo>
                <a:lnTo>
                  <a:pt x="1786978" y="0"/>
                </a:lnTo>
                <a:lnTo>
                  <a:pt x="0" y="0"/>
                </a:lnTo>
                <a:lnTo>
                  <a:pt x="0" y="13227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60944" y="6705013"/>
            <a:ext cx="764858" cy="78918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0441" y="255352"/>
            <a:ext cx="1491281" cy="401226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078665" y="2000348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850963" y="6772453"/>
            <a:ext cx="1061926" cy="4778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>
              <a:lnSpc>
                <a:spcPct val="154800"/>
              </a:lnSpc>
              <a:spcBef>
                <a:spcPts val="97"/>
              </a:spcBef>
            </a:pPr>
            <a:r>
              <a:rPr sz="680" spc="-20" dirty="0">
                <a:latin typeface="Century Gothic"/>
                <a:cs typeface="Century Gothic"/>
              </a:rPr>
              <a:t>Volcanic</a:t>
            </a:r>
            <a:r>
              <a:rPr sz="680" spc="34" dirty="0">
                <a:latin typeface="Century Gothic"/>
                <a:cs typeface="Century Gothic"/>
              </a:rPr>
              <a:t> </a:t>
            </a:r>
            <a:r>
              <a:rPr sz="680" spc="-10" dirty="0">
                <a:latin typeface="Century Gothic"/>
                <a:cs typeface="Century Gothic"/>
              </a:rPr>
              <a:t>Stone</a:t>
            </a:r>
            <a:r>
              <a:rPr sz="680" spc="485" dirty="0">
                <a:latin typeface="Century Gothic"/>
                <a:cs typeface="Century Gothic"/>
              </a:rPr>
              <a:t> </a:t>
            </a:r>
            <a:r>
              <a:rPr sz="680" dirty="0">
                <a:latin typeface="Century Gothic"/>
                <a:cs typeface="Century Gothic"/>
              </a:rPr>
              <a:t>briquettes</a:t>
            </a:r>
            <a:r>
              <a:rPr sz="680" spc="54" dirty="0">
                <a:latin typeface="Century Gothic"/>
                <a:cs typeface="Century Gothic"/>
              </a:rPr>
              <a:t> </a:t>
            </a:r>
            <a:r>
              <a:rPr sz="680" dirty="0">
                <a:latin typeface="Century Gothic"/>
                <a:cs typeface="Century Gothic"/>
              </a:rPr>
              <a:t>included</a:t>
            </a:r>
            <a:r>
              <a:rPr sz="680" spc="54" dirty="0">
                <a:latin typeface="Century Gothic"/>
                <a:cs typeface="Century Gothic"/>
              </a:rPr>
              <a:t> </a:t>
            </a:r>
            <a:r>
              <a:rPr sz="680" spc="-20" dirty="0">
                <a:latin typeface="Century Gothic"/>
                <a:cs typeface="Century Gothic"/>
              </a:rPr>
              <a:t>with</a:t>
            </a:r>
            <a:r>
              <a:rPr sz="680" spc="63" dirty="0">
                <a:latin typeface="Century Gothic"/>
                <a:cs typeface="Century Gothic"/>
              </a:rPr>
              <a:t> SL-</a:t>
            </a:r>
            <a:r>
              <a:rPr sz="680" spc="-10" dirty="0">
                <a:latin typeface="Century Gothic"/>
                <a:cs typeface="Century Gothic"/>
              </a:rPr>
              <a:t>Series</a:t>
            </a:r>
            <a:endParaRPr sz="68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25492" y="2001321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70999" y="2003540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391">
              <a:lnSpc>
                <a:spcPts val="922"/>
              </a:lnSpc>
            </a:pPr>
            <a:r>
              <a:rPr sz="970" spc="-48" dirty="0">
                <a:latin typeface="Century Gothic"/>
                <a:cs typeface="Century Gothic"/>
              </a:rPr>
              <a:t>C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619363" y="1985593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366177" y="1986555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37446" y="1992138"/>
            <a:ext cx="196607" cy="115416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084259" y="1993112"/>
            <a:ext cx="196607" cy="115416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202108" y="1995281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48923" y="1996256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8216" y="5055858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5030" y="5056820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50549" y="5059051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391">
              <a:lnSpc>
                <a:spcPts val="922"/>
              </a:lnSpc>
            </a:pPr>
            <a:r>
              <a:rPr sz="970" spc="-48" dirty="0">
                <a:latin typeface="Century Gothic"/>
                <a:cs typeface="Century Gothic"/>
              </a:rPr>
              <a:t>C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381918" y="5038343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462317" y="5033412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07838" y="5035631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391">
              <a:lnSpc>
                <a:spcPts val="922"/>
              </a:lnSpc>
            </a:pPr>
            <a:r>
              <a:rPr sz="970" spc="-48" dirty="0">
                <a:latin typeface="Century Gothic"/>
                <a:cs typeface="Century Gothic"/>
              </a:rPr>
              <a:t>C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095071" y="4998479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250021" y="4991613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996834" y="4992574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17467" y="1994998"/>
            <a:ext cx="196607" cy="11541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340">
              <a:lnSpc>
                <a:spcPts val="922"/>
              </a:lnSpc>
            </a:pPr>
            <a:r>
              <a:rPr sz="970" spc="111" dirty="0">
                <a:latin typeface="Century Gothic"/>
                <a:cs typeface="Century Gothic"/>
              </a:rPr>
              <a:t>SL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264281" y="1995960"/>
            <a:ext cx="196607" cy="115416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176">
              <a:lnSpc>
                <a:spcPts val="922"/>
              </a:lnSpc>
            </a:pPr>
            <a:r>
              <a:rPr sz="970" spc="-24" dirty="0">
                <a:latin typeface="Century Gothic"/>
                <a:cs typeface="Century Gothic"/>
              </a:rPr>
              <a:t>CL</a:t>
            </a:r>
            <a:endParaRPr sz="97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13053" y="7445183"/>
            <a:ext cx="9079062" cy="0"/>
          </a:xfrm>
          <a:custGeom>
            <a:avLst/>
            <a:gdLst/>
            <a:ahLst/>
            <a:cxnLst/>
            <a:rect l="l" t="t" r="r" b="b"/>
            <a:pathLst>
              <a:path w="9354185">
                <a:moveTo>
                  <a:pt x="0" y="0"/>
                </a:moveTo>
                <a:lnTo>
                  <a:pt x="935375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72" name="object 7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00565" y="4224093"/>
            <a:ext cx="868806" cy="10178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F99D9D-E94D-6EF9-DD96-8599BA681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3ADEEF0D-55C7-88B4-6DAA-20FC27E6910F}"/>
              </a:ext>
            </a:extLst>
          </p:cNvPr>
          <p:cNvGrpSpPr/>
          <p:nvPr/>
        </p:nvGrpSpPr>
        <p:grpSpPr>
          <a:xfrm>
            <a:off x="9772856" y="1712740"/>
            <a:ext cx="2899410" cy="1405613"/>
            <a:chOff x="6996831" y="2003437"/>
            <a:chExt cx="2899410" cy="1405613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F0CD3D9-8D1B-9930-9ADC-67EE931A2466}"/>
                </a:ext>
              </a:extLst>
            </p:cNvPr>
            <p:cNvSpPr/>
            <p:nvPr/>
          </p:nvSpPr>
          <p:spPr>
            <a:xfrm>
              <a:off x="6996831" y="340905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33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065C0556-C900-337A-6E1F-64B2224B79D3}"/>
                </a:ext>
              </a:extLst>
            </p:cNvPr>
            <p:cNvSpPr/>
            <p:nvPr/>
          </p:nvSpPr>
          <p:spPr>
            <a:xfrm>
              <a:off x="8844102" y="2003437"/>
              <a:ext cx="202565" cy="120650"/>
            </a:xfrm>
            <a:custGeom>
              <a:avLst/>
              <a:gdLst/>
              <a:ahLst/>
              <a:cxnLst/>
              <a:rect l="l" t="t" r="r" b="b"/>
              <a:pathLst>
                <a:path w="202565" h="120650">
                  <a:moveTo>
                    <a:pt x="202412" y="0"/>
                  </a:moveTo>
                  <a:lnTo>
                    <a:pt x="0" y="0"/>
                  </a:lnTo>
                  <a:lnTo>
                    <a:pt x="0" y="120535"/>
                  </a:lnTo>
                  <a:lnTo>
                    <a:pt x="202412" y="12053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EF44B69E-0BBC-CD59-CF93-EFD6B013D1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1"/>
            <a:ext cx="764252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COYOTE MODEL TRANSITION</a:t>
            </a:r>
            <a:endParaRPr spc="-10"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8CE19B3-2615-D64A-6F57-C08F0CF277D8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E4C44955-3857-D7A8-F014-674D817E1A5A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8F689430-4ED4-D13B-7112-59694FB282B4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C1ED7FDD-B58B-22B1-AAB3-A8ACC5CCC3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5750E3DF-80BB-B862-0554-A830F0E54C08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018DB-3A1F-43F0-E828-AA26D2924EAA}"/>
              </a:ext>
            </a:extLst>
          </p:cNvPr>
          <p:cNvSpPr txBox="1"/>
          <p:nvPr/>
        </p:nvSpPr>
        <p:spPr>
          <a:xfrm>
            <a:off x="2481170" y="2181672"/>
            <a:ext cx="201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C1C28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F0DC85-4180-9D6B-88BD-29152CE150AC}"/>
              </a:ext>
            </a:extLst>
          </p:cNvPr>
          <p:cNvSpPr txBox="1"/>
          <p:nvPr/>
        </p:nvSpPr>
        <p:spPr>
          <a:xfrm>
            <a:off x="2481169" y="2737673"/>
            <a:ext cx="201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C2C34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94C348-E590-DBDB-9A2B-5E2F21068153}"/>
              </a:ext>
            </a:extLst>
          </p:cNvPr>
          <p:cNvSpPr txBox="1"/>
          <p:nvPr/>
        </p:nvSpPr>
        <p:spPr>
          <a:xfrm>
            <a:off x="2481169" y="3295169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C2C36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701330-477E-D375-4A9C-3BCECC4597EF}"/>
              </a:ext>
            </a:extLst>
          </p:cNvPr>
          <p:cNvSpPr txBox="1"/>
          <p:nvPr/>
        </p:nvSpPr>
        <p:spPr>
          <a:xfrm>
            <a:off x="2479784" y="3852665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C2C42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F729C-BBD1-3DB6-3113-D8BEF3A27469}"/>
              </a:ext>
            </a:extLst>
          </p:cNvPr>
          <p:cNvSpPr txBox="1"/>
          <p:nvPr/>
        </p:nvSpPr>
        <p:spPr>
          <a:xfrm>
            <a:off x="2479784" y="4408666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C2SL30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4AB863-A0A3-19C1-9CEC-F17831DFF97D}"/>
              </a:ext>
            </a:extLst>
          </p:cNvPr>
          <p:cNvSpPr txBox="1"/>
          <p:nvPr/>
        </p:nvSpPr>
        <p:spPr>
          <a:xfrm>
            <a:off x="5538667" y="2183675"/>
            <a:ext cx="201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C3C30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DDC580-F414-10FF-5525-A3F21B7D91A2}"/>
              </a:ext>
            </a:extLst>
          </p:cNvPr>
          <p:cNvSpPr txBox="1"/>
          <p:nvPr/>
        </p:nvSpPr>
        <p:spPr>
          <a:xfrm>
            <a:off x="5538667" y="2761851"/>
            <a:ext cx="201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C3C34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FC0076-6BCF-6A02-5473-30B012E25A6C}"/>
              </a:ext>
            </a:extLst>
          </p:cNvPr>
          <p:cNvSpPr txBox="1"/>
          <p:nvPr/>
        </p:nvSpPr>
        <p:spPr>
          <a:xfrm>
            <a:off x="5538667" y="3295169"/>
            <a:ext cx="201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C3CL36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2B234-5DDE-B83A-CEF8-D2D45B8C70EE}"/>
              </a:ext>
            </a:extLst>
          </p:cNvPr>
          <p:cNvSpPr txBox="1"/>
          <p:nvPr/>
        </p:nvSpPr>
        <p:spPr>
          <a:xfrm>
            <a:off x="5538667" y="3852665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C3CL42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7D2E9-CBFF-DBC6-1F9F-49956ED8F140}"/>
              </a:ext>
            </a:extLst>
          </p:cNvPr>
          <p:cNvSpPr txBox="1"/>
          <p:nvPr/>
        </p:nvSpPr>
        <p:spPr>
          <a:xfrm>
            <a:off x="5540302" y="4382473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C3SL30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02DDA-0A7A-3DD2-9BDE-3D27D55FCA61}"/>
              </a:ext>
            </a:extLst>
          </p:cNvPr>
          <p:cNvSpPr txBox="1"/>
          <p:nvPr/>
        </p:nvSpPr>
        <p:spPr>
          <a:xfrm>
            <a:off x="2479783" y="4964667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C2SL36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70C52-6EA4-DC0B-28EB-F58A38A95D24}"/>
              </a:ext>
            </a:extLst>
          </p:cNvPr>
          <p:cNvSpPr txBox="1"/>
          <p:nvPr/>
        </p:nvSpPr>
        <p:spPr>
          <a:xfrm>
            <a:off x="2479782" y="5492304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C2SL42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71B76-E29E-4E7E-1E6B-1A555104B0F5}"/>
              </a:ext>
            </a:extLst>
          </p:cNvPr>
          <p:cNvSpPr txBox="1"/>
          <p:nvPr/>
        </p:nvSpPr>
        <p:spPr>
          <a:xfrm>
            <a:off x="5538666" y="4964667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C3SL36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95146-41BF-FC8B-95A1-3DEC6A73696B}"/>
              </a:ext>
            </a:extLst>
          </p:cNvPr>
          <p:cNvSpPr txBox="1"/>
          <p:nvPr/>
        </p:nvSpPr>
        <p:spPr>
          <a:xfrm>
            <a:off x="5538665" y="5492304"/>
            <a:ext cx="203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C3SL42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8C7B97-DF61-0A05-51D1-7F1552C65E51}"/>
              </a:ext>
            </a:extLst>
          </p:cNvPr>
          <p:cNvCxnSpPr/>
          <p:nvPr/>
        </p:nvCxnSpPr>
        <p:spPr>
          <a:xfrm>
            <a:off x="4752108" y="2362200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74AC00-42A0-41AA-0D6F-7F01408B6F68}"/>
              </a:ext>
            </a:extLst>
          </p:cNvPr>
          <p:cNvCxnSpPr/>
          <p:nvPr/>
        </p:nvCxnSpPr>
        <p:spPr>
          <a:xfrm>
            <a:off x="4752108" y="2914008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5BA87B-E75E-5F8D-311C-B609A1C38576}"/>
              </a:ext>
            </a:extLst>
          </p:cNvPr>
          <p:cNvCxnSpPr/>
          <p:nvPr/>
        </p:nvCxnSpPr>
        <p:spPr>
          <a:xfrm>
            <a:off x="4752108" y="3488129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911E0D-940B-D778-9991-23EBCA47DCCF}"/>
              </a:ext>
            </a:extLst>
          </p:cNvPr>
          <p:cNvCxnSpPr/>
          <p:nvPr/>
        </p:nvCxnSpPr>
        <p:spPr>
          <a:xfrm>
            <a:off x="4763842" y="4037331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43FC9A-FF93-A0E8-53C0-5874162D3592}"/>
              </a:ext>
            </a:extLst>
          </p:cNvPr>
          <p:cNvCxnSpPr/>
          <p:nvPr/>
        </p:nvCxnSpPr>
        <p:spPr>
          <a:xfrm>
            <a:off x="4763842" y="4593332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5AD027-00B2-E55F-AE37-BD5F8A944F99}"/>
              </a:ext>
            </a:extLst>
          </p:cNvPr>
          <p:cNvCxnSpPr/>
          <p:nvPr/>
        </p:nvCxnSpPr>
        <p:spPr>
          <a:xfrm>
            <a:off x="4784488" y="5149333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279EB5-5E40-2951-E16A-3AAF336F06FC}"/>
              </a:ext>
            </a:extLst>
          </p:cNvPr>
          <p:cNvCxnSpPr/>
          <p:nvPr/>
        </p:nvCxnSpPr>
        <p:spPr>
          <a:xfrm>
            <a:off x="4785359" y="5676970"/>
            <a:ext cx="5665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49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8C0D-E96D-BEF6-5E1C-081C9795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4D686CF1-DDD6-698C-95D2-65027DC78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664843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C-SERIES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A3010E3-FA7F-0E88-CD81-4375877CCAF0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8C45637-1C66-626D-9DCD-4357C9E3ED5C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5F7BE361-9991-C1DD-BD14-833D749F820C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93F8788-C06E-0D8E-F039-FE902E84BE82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AE06106B-BE0C-3DF3-EC05-5C63138078E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82D6056A-68BF-6F3E-6283-53565D103820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B139DACA-3481-6BD4-4C6B-E0E9176A567C}"/>
              </a:ext>
            </a:extLst>
          </p:cNvPr>
          <p:cNvSpPr/>
          <p:nvPr/>
        </p:nvSpPr>
        <p:spPr>
          <a:xfrm>
            <a:off x="1015948" y="4121612"/>
            <a:ext cx="3195320" cy="29700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3BB09C54-29F7-8B39-CA60-81BA868256BB}"/>
              </a:ext>
            </a:extLst>
          </p:cNvPr>
          <p:cNvSpPr/>
          <p:nvPr/>
        </p:nvSpPr>
        <p:spPr>
          <a:xfrm>
            <a:off x="5847134" y="4083512"/>
            <a:ext cx="3167259" cy="30081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AB418BBC-65DA-2DD6-EE21-CC0BDFFDCBC4}"/>
              </a:ext>
            </a:extLst>
          </p:cNvPr>
          <p:cNvSpPr txBox="1"/>
          <p:nvPr/>
        </p:nvSpPr>
        <p:spPr>
          <a:xfrm>
            <a:off x="5259062" y="3352883"/>
            <a:ext cx="4343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34”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A8DE2859-52D6-6E34-13A8-8D4ADFD0F77F}"/>
              </a:ext>
            </a:extLst>
          </p:cNvPr>
          <p:cNvSpPr/>
          <p:nvPr/>
        </p:nvSpPr>
        <p:spPr>
          <a:xfrm>
            <a:off x="1015948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3">
            <a:extLst>
              <a:ext uri="{FF2B5EF4-FFF2-40B4-BE49-F238E27FC236}">
                <a16:creationId xmlns:a16="http://schemas.microsoft.com/office/drawing/2014/main" id="{9656F54D-91FD-DF75-FDD5-A89A0E3EC847}"/>
              </a:ext>
            </a:extLst>
          </p:cNvPr>
          <p:cNvSpPr/>
          <p:nvPr/>
        </p:nvSpPr>
        <p:spPr>
          <a:xfrm>
            <a:off x="5847133" y="3860391"/>
            <a:ext cx="3167259" cy="258452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261F1D99-EB0E-601C-00BE-2797BC96EBAF}"/>
              </a:ext>
            </a:extLst>
          </p:cNvPr>
          <p:cNvSpPr txBox="1"/>
          <p:nvPr/>
        </p:nvSpPr>
        <p:spPr>
          <a:xfrm>
            <a:off x="752785" y="3354822"/>
            <a:ext cx="37497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  30”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EC979CB1-F5E0-F3FE-2ADE-F0DF6802D5A0}"/>
              </a:ext>
            </a:extLst>
          </p:cNvPr>
          <p:cNvSpPr txBox="1"/>
          <p:nvPr/>
        </p:nvSpPr>
        <p:spPr>
          <a:xfrm>
            <a:off x="5847133" y="3886199"/>
            <a:ext cx="3167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C3C34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F0158DE9-1968-F9DE-BD00-D78F9A7246AA}"/>
              </a:ext>
            </a:extLst>
          </p:cNvPr>
          <p:cNvSpPr txBox="1"/>
          <p:nvPr/>
        </p:nvSpPr>
        <p:spPr>
          <a:xfrm>
            <a:off x="1044007" y="3898518"/>
            <a:ext cx="31672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C3C30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4569D6-B609-105C-E6C0-12FBC815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02" y="981617"/>
            <a:ext cx="2857811" cy="23712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FE4CCAE-D7CA-80AF-7B00-081EC6AC0D47}"/>
              </a:ext>
            </a:extLst>
          </p:cNvPr>
          <p:cNvSpPr txBox="1"/>
          <p:nvPr/>
        </p:nvSpPr>
        <p:spPr>
          <a:xfrm>
            <a:off x="1044007" y="4152933"/>
            <a:ext cx="3167259" cy="1544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lang="en-US" sz="900" b="1" spc="-10" dirty="0">
                <a:latin typeface="Arial"/>
                <a:cs typeface="Arial"/>
              </a:rPr>
              <a:t>FEATURES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3X I-Burners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15K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BTU/burner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Flamethrower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Ignition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spc="-60" dirty="0">
                <a:latin typeface="Arial"/>
                <a:cs typeface="Arial"/>
              </a:rPr>
              <a:t>SS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Heat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Control</a:t>
            </a:r>
            <a:r>
              <a:rPr lang="en-US" sz="900" spc="-10" dirty="0">
                <a:latin typeface="Arial"/>
                <a:cs typeface="Arial"/>
              </a:rPr>
              <a:t> Grids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Integrated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Wind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Guard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Stainless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Steel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Construction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Double-Walled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Canopy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Interior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 Designed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Knob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&amp;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Bezel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BF74BC-6C7F-3C0D-A0D9-08AAAC35441D}"/>
              </a:ext>
            </a:extLst>
          </p:cNvPr>
          <p:cNvSpPr txBox="1"/>
          <p:nvPr/>
        </p:nvSpPr>
        <p:spPr>
          <a:xfrm>
            <a:off x="5910205" y="4146739"/>
            <a:ext cx="3104187" cy="1544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lang="en-US" sz="900" b="1" spc="-10" dirty="0">
                <a:latin typeface="Arial"/>
                <a:cs typeface="Arial"/>
              </a:rPr>
              <a:t>FEATURES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3X I-Burners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15K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BTU/burner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spc="-10" dirty="0">
                <a:latin typeface="Arial"/>
                <a:cs typeface="Arial"/>
              </a:rPr>
              <a:t>Flamethrower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Ignition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Designed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spc="-60" dirty="0">
                <a:latin typeface="Arial"/>
                <a:cs typeface="Arial"/>
              </a:rPr>
              <a:t>SS</a:t>
            </a:r>
            <a:r>
              <a:rPr lang="en-US" sz="900" spc="-10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Heat</a:t>
            </a:r>
            <a:r>
              <a:rPr lang="en-US" sz="900" spc="-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Control</a:t>
            </a:r>
            <a:r>
              <a:rPr lang="en-US" sz="900" spc="-10" dirty="0">
                <a:latin typeface="Arial"/>
                <a:cs typeface="Arial"/>
              </a:rPr>
              <a:t> Grids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Integrated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Wind</a:t>
            </a:r>
            <a:r>
              <a:rPr lang="en-US" sz="900" spc="15" dirty="0">
                <a:latin typeface="Arial"/>
                <a:cs typeface="Arial"/>
              </a:rPr>
              <a:t> </a:t>
            </a:r>
            <a:r>
              <a:rPr lang="en-US" sz="900" spc="-20" dirty="0">
                <a:latin typeface="Arial"/>
                <a:cs typeface="Arial"/>
              </a:rPr>
              <a:t>Guard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19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304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Stainless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Steel</a:t>
            </a:r>
            <a:r>
              <a:rPr lang="en-US" sz="900" spc="-20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Construction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Double-Walled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Canopy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Interior</a:t>
            </a:r>
            <a:r>
              <a:rPr lang="en-US" sz="900" spc="-2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Lighting</a:t>
            </a:r>
            <a:endParaRPr lang="en-US"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dirty="0">
                <a:latin typeface="Arial"/>
                <a:cs typeface="Arial"/>
              </a:rPr>
              <a:t>Newly Designed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Knob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dirty="0">
                <a:latin typeface="Arial"/>
                <a:cs typeface="Arial"/>
              </a:rPr>
              <a:t>&amp;</a:t>
            </a:r>
            <a:r>
              <a:rPr lang="en-US" sz="900" spc="5" dirty="0">
                <a:latin typeface="Arial"/>
                <a:cs typeface="Arial"/>
              </a:rPr>
              <a:t> </a:t>
            </a:r>
            <a:r>
              <a:rPr lang="en-US" sz="900" spc="-10" dirty="0">
                <a:latin typeface="Arial"/>
                <a:cs typeface="Arial"/>
              </a:rPr>
              <a:t>Bezel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60B2E4-7296-EEE5-CD17-7EC50517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475" y="941871"/>
            <a:ext cx="3373317" cy="23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2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8C0D-E96D-BEF6-5E1C-081C9795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C22EF64A-BC51-B00A-9933-7A585B9E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145" y="453533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4D686CF1-DDD6-698C-95D2-65027DC78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C-SERIES EXTERIOR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A3010E3-FA7F-0E88-CD81-4375877CCAF0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5F7BE361-9991-C1DD-BD14-833D749F820C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93F8788-C06E-0D8E-F039-FE902E84BE82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AE06106B-BE0C-3DF3-EC05-5C63138078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82D6056A-68BF-6F3E-6283-53565D103820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4569D6-B609-105C-E6C0-12FBC8151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79" y="2159557"/>
            <a:ext cx="4161843" cy="34532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EB668C9-C9F2-B7A9-C4B0-8C8006DC0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3" y="1418180"/>
            <a:ext cx="1475582" cy="143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C7D28C6-BC95-C68D-6E86-DDB13972B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73" y="453533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DDC9716-985D-59B8-A96B-9EAB37412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145" y="139142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C8A59A3-4119-A2C3-D8DC-4289D575CA15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Analog Temp Gauge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655750E-2602-CA90-29E6-0CF2F72F24DC}"/>
              </a:ext>
            </a:extLst>
          </p:cNvPr>
          <p:cNvSpPr txBox="1"/>
          <p:nvPr/>
        </p:nvSpPr>
        <p:spPr>
          <a:xfrm>
            <a:off x="811341" y="3886199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Interior Light Switch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B2EC69B-1D2E-056B-BD4B-13CB6E875555}"/>
              </a:ext>
            </a:extLst>
          </p:cNvPr>
          <p:cNvSpPr txBox="1"/>
          <p:nvPr/>
        </p:nvSpPr>
        <p:spPr>
          <a:xfrm>
            <a:off x="7655552" y="3849760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263761-84B7-7F05-F607-1FD489A456FF}"/>
              </a:ext>
            </a:extLst>
          </p:cNvPr>
          <p:cNvSpPr txBox="1"/>
          <p:nvPr/>
        </p:nvSpPr>
        <p:spPr>
          <a:xfrm>
            <a:off x="7654570" y="843834"/>
            <a:ext cx="2060391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Handle 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ECDE2767-E4D2-CDFB-93A8-AC27D13E127B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6384290" y="4787894"/>
            <a:ext cx="1359855" cy="47674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B0F86BE6-0A6A-5E13-9011-7E1A0D94E00D}"/>
              </a:ext>
            </a:extLst>
          </p:cNvPr>
          <p:cNvCxnSpPr>
            <a:cxnSpLocks/>
          </p:cNvCxnSpPr>
          <p:nvPr/>
        </p:nvCxnSpPr>
        <p:spPr>
          <a:xfrm flipH="1">
            <a:off x="6901180" y="3746500"/>
            <a:ext cx="4470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5C07CD8-17BF-9FBA-DC59-D51F89F0B4D0}"/>
              </a:ext>
            </a:extLst>
          </p:cNvPr>
          <p:cNvCxnSpPr>
            <a:cxnSpLocks/>
          </p:cNvCxnSpPr>
          <p:nvPr/>
        </p:nvCxnSpPr>
        <p:spPr>
          <a:xfrm flipV="1">
            <a:off x="7348220" y="2120724"/>
            <a:ext cx="13970" cy="162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90A1763-34AC-8BA4-86B6-4EBE6F1A23B1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7348220" y="2120724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76EDC2A-9D6D-BF74-1FAD-1CB20C561BDA}"/>
              </a:ext>
            </a:extLst>
          </p:cNvPr>
          <p:cNvCxnSpPr>
            <a:cxnSpLocks/>
          </p:cNvCxnSpPr>
          <p:nvPr/>
        </p:nvCxnSpPr>
        <p:spPr>
          <a:xfrm flipV="1">
            <a:off x="2680443" y="2260424"/>
            <a:ext cx="0" cy="85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2BFAAE1-8BF8-D144-ED3A-79CAAFD9C0A3}"/>
              </a:ext>
            </a:extLst>
          </p:cNvPr>
          <p:cNvCxnSpPr>
            <a:cxnSpLocks/>
          </p:cNvCxnSpPr>
          <p:nvPr/>
        </p:nvCxnSpPr>
        <p:spPr>
          <a:xfrm flipH="1">
            <a:off x="2284518" y="2269137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3E0CF52-531A-C4DA-849B-D1F4663F8883}"/>
              </a:ext>
            </a:extLst>
          </p:cNvPr>
          <p:cNvCxnSpPr>
            <a:cxnSpLocks/>
          </p:cNvCxnSpPr>
          <p:nvPr/>
        </p:nvCxnSpPr>
        <p:spPr>
          <a:xfrm>
            <a:off x="2680443" y="3117850"/>
            <a:ext cx="2013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ADCC891F-7CA8-5311-7507-81CC864247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4255" y="4787895"/>
            <a:ext cx="1110193" cy="430988"/>
          </a:xfrm>
          <a:prstGeom prst="bentConnector3">
            <a:avLst>
              <a:gd name="adj1" fmla="val 51258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5CBAE464-F41E-E49C-3D52-3A8FD43FF361}"/>
              </a:ext>
            </a:extLst>
          </p:cNvPr>
          <p:cNvSpPr txBox="1"/>
          <p:nvPr/>
        </p:nvSpPr>
        <p:spPr>
          <a:xfrm>
            <a:off x="3763829" y="6035716"/>
            <a:ext cx="2530743" cy="1083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304 SS Construction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Double Walled Hood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Drip Tray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Smudge Proof Control Panel</a:t>
            </a:r>
          </a:p>
        </p:txBody>
      </p:sp>
    </p:spTree>
    <p:extLst>
      <p:ext uri="{BB962C8B-B14F-4D97-AF65-F5344CB8AC3E}">
        <p14:creationId xmlns:p14="http://schemas.microsoft.com/office/powerpoint/2010/main" val="304923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FEE46-4C31-584C-355D-1582FBF39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6B13744C-B758-5064-C14A-6E0C65BBCD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C-SERIES INTERIOR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9549682-3F14-A220-87D3-D2D99FFAF00A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C797C80B-868F-EF38-D81D-091939B7E870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E0A3126-55C9-59C8-A488-6F1988FCD77B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C770DBC0-E6A8-F5B6-7959-6CC2FE8E80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E67A879D-441D-DA9C-5F2B-6798C2B3BBA1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99DE8-72D6-6E2E-9A61-64BE9089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552" y="1508079"/>
            <a:ext cx="3857296" cy="475624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1A99004-E8BE-B572-8318-39F91A1F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340" y="4786961"/>
            <a:ext cx="1532193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0A852-F119-024D-3FD7-293BD8D58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39" y="4799046"/>
            <a:ext cx="1467475" cy="146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F0C1FFA7-8ECF-411C-D5A4-D24C381FAF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6780" y="1387057"/>
            <a:ext cx="1532192" cy="145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F7FC8-3B4B-FB9C-1A17-12B2419FE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9428" y="1397658"/>
            <a:ext cx="1532192" cy="144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44F7E-3C67-A936-16BE-71FB4F0E788B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Halogen Lighting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627FEA-8A3D-88D4-A1DD-F982C30A5FA6}"/>
              </a:ext>
            </a:extLst>
          </p:cNvPr>
          <p:cNvSpPr txBox="1"/>
          <p:nvPr/>
        </p:nvSpPr>
        <p:spPr>
          <a:xfrm>
            <a:off x="7586886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304 SS Rolled Grates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70A3F-F6F8-4467-A1AE-F7A55719B7C1}"/>
              </a:ext>
            </a:extLst>
          </p:cNvPr>
          <p:cNvSpPr txBox="1"/>
          <p:nvPr/>
        </p:nvSpPr>
        <p:spPr>
          <a:xfrm>
            <a:off x="7711785" y="4247454"/>
            <a:ext cx="2056611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Newly Design Heat Grids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8176B-D03F-6207-BCA2-205B6A23C2C0}"/>
              </a:ext>
            </a:extLst>
          </p:cNvPr>
          <p:cNvSpPr txBox="1"/>
          <p:nvPr/>
        </p:nvSpPr>
        <p:spPr>
          <a:xfrm>
            <a:off x="811341" y="4247455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15K BTU I-Burners 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67F0AF-698D-2649-6B89-29858EB3AF1B}"/>
              </a:ext>
            </a:extLst>
          </p:cNvPr>
          <p:cNvCxnSpPr/>
          <p:nvPr/>
        </p:nvCxnSpPr>
        <p:spPr>
          <a:xfrm>
            <a:off x="7280365" y="2215914"/>
            <a:ext cx="0" cy="32028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32D3A4-6F0C-B7FB-A1A1-168C47EEBCBB}"/>
              </a:ext>
            </a:extLst>
          </p:cNvPr>
          <p:cNvCxnSpPr/>
          <p:nvPr/>
        </p:nvCxnSpPr>
        <p:spPr>
          <a:xfrm>
            <a:off x="2754085" y="2272784"/>
            <a:ext cx="0" cy="32028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E3B5B6-FB6E-F918-8DF2-87BBE6405278}"/>
              </a:ext>
            </a:extLst>
          </p:cNvPr>
          <p:cNvCxnSpPr>
            <a:cxnSpLocks/>
          </p:cNvCxnSpPr>
          <p:nvPr/>
        </p:nvCxnSpPr>
        <p:spPr>
          <a:xfrm>
            <a:off x="7280366" y="2225742"/>
            <a:ext cx="3065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B97E2A-ABA7-A1DB-8301-9E83874EBE96}"/>
              </a:ext>
            </a:extLst>
          </p:cNvPr>
          <p:cNvCxnSpPr>
            <a:cxnSpLocks/>
          </p:cNvCxnSpPr>
          <p:nvPr/>
        </p:nvCxnSpPr>
        <p:spPr>
          <a:xfrm>
            <a:off x="7280366" y="5418797"/>
            <a:ext cx="399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ED446B0-9359-6F14-80C4-3085D2F5E4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14609" y="3817353"/>
            <a:ext cx="1265760" cy="531963"/>
          </a:xfrm>
          <a:prstGeom prst="bentConnector3">
            <a:avLst>
              <a:gd name="adj1" fmla="val 10132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A577EB6-991C-F29C-C204-57084AED9DD4}"/>
              </a:ext>
            </a:extLst>
          </p:cNvPr>
          <p:cNvCxnSpPr>
            <a:cxnSpLocks/>
          </p:cNvCxnSpPr>
          <p:nvPr/>
        </p:nvCxnSpPr>
        <p:spPr>
          <a:xfrm>
            <a:off x="2754085" y="3825297"/>
            <a:ext cx="1289709" cy="524018"/>
          </a:xfrm>
          <a:prstGeom prst="bentConnector3">
            <a:avLst>
              <a:gd name="adj1" fmla="val 10036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67CF9DC-4C0C-BFD7-6F8E-5A1BE9C3855F}"/>
              </a:ext>
            </a:extLst>
          </p:cNvPr>
          <p:cNvCxnSpPr>
            <a:cxnSpLocks/>
          </p:cNvCxnSpPr>
          <p:nvPr/>
        </p:nvCxnSpPr>
        <p:spPr>
          <a:xfrm flipV="1">
            <a:off x="4043794" y="3522980"/>
            <a:ext cx="0" cy="2943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637B0DF-71EF-9CE4-F5A9-1490E03F5724}"/>
              </a:ext>
            </a:extLst>
          </p:cNvPr>
          <p:cNvCxnSpPr>
            <a:cxnSpLocks/>
          </p:cNvCxnSpPr>
          <p:nvPr/>
        </p:nvCxnSpPr>
        <p:spPr>
          <a:xfrm flipH="1">
            <a:off x="2451782" y="2272784"/>
            <a:ext cx="3065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DC56FD1-3409-3F5C-F557-13D1749D33BB}"/>
              </a:ext>
            </a:extLst>
          </p:cNvPr>
          <p:cNvCxnSpPr>
            <a:cxnSpLocks/>
          </p:cNvCxnSpPr>
          <p:nvPr/>
        </p:nvCxnSpPr>
        <p:spPr>
          <a:xfrm flipH="1">
            <a:off x="2451782" y="5475667"/>
            <a:ext cx="3065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A54279D-CE16-51CF-68E0-B6C7CF1314DB}"/>
              </a:ext>
            </a:extLst>
          </p:cNvPr>
          <p:cNvSpPr txBox="1"/>
          <p:nvPr/>
        </p:nvSpPr>
        <p:spPr>
          <a:xfrm>
            <a:off x="3657856" y="6405295"/>
            <a:ext cx="2742686" cy="880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Flame Thrower Ignition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Integrated Wind Guard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Heat Zone Separators Available</a:t>
            </a:r>
          </a:p>
        </p:txBody>
      </p:sp>
    </p:spTree>
    <p:extLst>
      <p:ext uri="{BB962C8B-B14F-4D97-AF65-F5344CB8AC3E}">
        <p14:creationId xmlns:p14="http://schemas.microsoft.com/office/powerpoint/2010/main" val="216908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D3C0-1071-E537-4777-CB86A085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7E66FD9-88F2-E346-12AA-461674EBF4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984" y="88132"/>
            <a:ext cx="664843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70" dirty="0"/>
              <a:t>CL-SERIES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F64AB96-4EB7-1ABC-FFD7-486D61B59948}"/>
              </a:ext>
            </a:extLst>
          </p:cNvPr>
          <p:cNvSpPr/>
          <p:nvPr/>
        </p:nvSpPr>
        <p:spPr>
          <a:xfrm>
            <a:off x="3742199" y="219420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DD2D778-FB35-2450-0C03-E477886E5D69}"/>
              </a:ext>
            </a:extLst>
          </p:cNvPr>
          <p:cNvSpPr/>
          <p:nvPr/>
        </p:nvSpPr>
        <p:spPr>
          <a:xfrm>
            <a:off x="6975100" y="2194200"/>
            <a:ext cx="2899410" cy="0"/>
          </a:xfrm>
          <a:custGeom>
            <a:avLst/>
            <a:gdLst/>
            <a:ahLst/>
            <a:cxnLst/>
            <a:rect l="l" t="t" r="r" b="b"/>
            <a:pathLst>
              <a:path w="2899409">
                <a:moveTo>
                  <a:pt x="0" y="0"/>
                </a:moveTo>
                <a:lnTo>
                  <a:pt x="289933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93B7596D-A001-5F15-CE46-9658D6B3DC8A}"/>
              </a:ext>
            </a:extLst>
          </p:cNvPr>
          <p:cNvGrpSpPr/>
          <p:nvPr/>
        </p:nvGrpSpPr>
        <p:grpSpPr>
          <a:xfrm>
            <a:off x="133200" y="91453"/>
            <a:ext cx="9723755" cy="457200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1C4D87F-1ADD-D6C8-93D2-2DB0E1B14F63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901D4CF7-E4D5-5938-2D15-8DE0E0041D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AE3DE58D-1865-2868-57F8-DDE6F18DA67C}"/>
              </a:ext>
            </a:extLst>
          </p:cNvPr>
          <p:cNvSpPr/>
          <p:nvPr/>
        </p:nvSpPr>
        <p:spPr>
          <a:xfrm>
            <a:off x="3742199" y="3409050"/>
            <a:ext cx="3097530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D4DF62DC-3238-5B48-C9ED-896304D43364}"/>
              </a:ext>
            </a:extLst>
          </p:cNvPr>
          <p:cNvSpPr/>
          <p:nvPr/>
        </p:nvSpPr>
        <p:spPr>
          <a:xfrm>
            <a:off x="1015948" y="4121612"/>
            <a:ext cx="3195320" cy="29700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CC88E841-6E90-76BE-9133-A49C559939E8}"/>
              </a:ext>
            </a:extLst>
          </p:cNvPr>
          <p:cNvSpPr/>
          <p:nvPr/>
        </p:nvSpPr>
        <p:spPr>
          <a:xfrm>
            <a:off x="5847134" y="4083512"/>
            <a:ext cx="3167259" cy="3008145"/>
          </a:xfrm>
          <a:custGeom>
            <a:avLst/>
            <a:gdLst/>
            <a:ahLst/>
            <a:cxnLst/>
            <a:rect l="l" t="t" r="r" b="b"/>
            <a:pathLst>
              <a:path w="3195320" h="5536565">
                <a:moveTo>
                  <a:pt x="3195002" y="0"/>
                </a:moveTo>
                <a:lnTo>
                  <a:pt x="0" y="0"/>
                </a:lnTo>
                <a:lnTo>
                  <a:pt x="0" y="5536234"/>
                </a:lnTo>
                <a:lnTo>
                  <a:pt x="3195002" y="5536234"/>
                </a:lnTo>
                <a:lnTo>
                  <a:pt x="3195002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710F8E84-07EC-C73F-23CB-F9B1C322701C}"/>
              </a:ext>
            </a:extLst>
          </p:cNvPr>
          <p:cNvSpPr txBox="1"/>
          <p:nvPr/>
        </p:nvSpPr>
        <p:spPr>
          <a:xfrm>
            <a:off x="5259062" y="3352883"/>
            <a:ext cx="4343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42”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1377E5D2-8CF4-762F-7F87-5BB311F276B5}"/>
              </a:ext>
            </a:extLst>
          </p:cNvPr>
          <p:cNvSpPr/>
          <p:nvPr/>
        </p:nvSpPr>
        <p:spPr>
          <a:xfrm>
            <a:off x="1015948" y="3886199"/>
            <a:ext cx="3195320" cy="258453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3">
            <a:extLst>
              <a:ext uri="{FF2B5EF4-FFF2-40B4-BE49-F238E27FC236}">
                <a16:creationId xmlns:a16="http://schemas.microsoft.com/office/drawing/2014/main" id="{9670F181-76F1-9FF1-9306-034D599D94D5}"/>
              </a:ext>
            </a:extLst>
          </p:cNvPr>
          <p:cNvSpPr/>
          <p:nvPr/>
        </p:nvSpPr>
        <p:spPr>
          <a:xfrm>
            <a:off x="5847133" y="3860391"/>
            <a:ext cx="3167259" cy="258452"/>
          </a:xfrm>
          <a:custGeom>
            <a:avLst/>
            <a:gdLst/>
            <a:ahLst/>
            <a:cxnLst/>
            <a:rect l="l" t="t" r="r" b="b"/>
            <a:pathLst>
              <a:path w="3195320" h="182880">
                <a:moveTo>
                  <a:pt x="3195002" y="0"/>
                </a:moveTo>
                <a:lnTo>
                  <a:pt x="2851200" y="0"/>
                </a:lnTo>
                <a:lnTo>
                  <a:pt x="914400" y="0"/>
                </a:lnTo>
                <a:lnTo>
                  <a:pt x="0" y="0"/>
                </a:lnTo>
                <a:lnTo>
                  <a:pt x="0" y="182880"/>
                </a:lnTo>
                <a:lnTo>
                  <a:pt x="914400" y="182880"/>
                </a:lnTo>
                <a:lnTo>
                  <a:pt x="2851200" y="182880"/>
                </a:lnTo>
                <a:lnTo>
                  <a:pt x="3195002" y="182880"/>
                </a:lnTo>
                <a:lnTo>
                  <a:pt x="31950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5CAD2FF5-D43F-D6A8-3BBD-3189115B619E}"/>
              </a:ext>
            </a:extLst>
          </p:cNvPr>
          <p:cNvSpPr txBox="1"/>
          <p:nvPr/>
        </p:nvSpPr>
        <p:spPr>
          <a:xfrm>
            <a:off x="752785" y="3354822"/>
            <a:ext cx="37497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latin typeface="Arial"/>
                <a:cs typeface="Arial"/>
              </a:rPr>
              <a:t>  36”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C7AB6A82-FC6A-3427-32AE-500CF3E88195}"/>
              </a:ext>
            </a:extLst>
          </p:cNvPr>
          <p:cNvSpPr txBox="1"/>
          <p:nvPr/>
        </p:nvSpPr>
        <p:spPr>
          <a:xfrm>
            <a:off x="5847133" y="3886199"/>
            <a:ext cx="3167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C3CL42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B277EE2B-A994-3AFF-3061-F74058861D21}"/>
              </a:ext>
            </a:extLst>
          </p:cNvPr>
          <p:cNvSpPr txBox="1"/>
          <p:nvPr/>
        </p:nvSpPr>
        <p:spPr>
          <a:xfrm>
            <a:off x="1044007" y="3898518"/>
            <a:ext cx="31672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latin typeface="Arial"/>
                <a:cs typeface="Arial"/>
              </a:rPr>
              <a:t>C3CL36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A7C8F187-358B-C7B7-8EBE-36E681C0EC8B}"/>
              </a:ext>
            </a:extLst>
          </p:cNvPr>
          <p:cNvSpPr txBox="1"/>
          <p:nvPr/>
        </p:nvSpPr>
        <p:spPr>
          <a:xfrm>
            <a:off x="1044007" y="4170256"/>
            <a:ext cx="2881630" cy="21723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4x </a:t>
            </a:r>
            <a:r>
              <a:rPr sz="900" b="1" dirty="0">
                <a:latin typeface="Arial"/>
                <a:cs typeface="Arial"/>
              </a:rPr>
              <a:t>Infinity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Burners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20K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BTU/burner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spc="-10" dirty="0">
                <a:latin typeface="Arial"/>
                <a:cs typeface="Arial"/>
              </a:rPr>
              <a:t>Flamethrower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Ignition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Newly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Designed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SS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Heat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Control</a:t>
            </a:r>
            <a:r>
              <a:rPr sz="900" spc="-10" dirty="0">
                <a:latin typeface="Arial"/>
                <a:cs typeface="Arial"/>
              </a:rPr>
              <a:t> Grids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Integrated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Wind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Guard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304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Stainless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Steel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Construction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Double-Walled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Canopy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Interior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Lighting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Newly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Designed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Knob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Bezel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w/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Solid</a:t>
            </a:r>
            <a:r>
              <a:rPr sz="900" b="1" spc="-10" dirty="0">
                <a:latin typeface="Arial"/>
                <a:cs typeface="Arial"/>
              </a:rPr>
              <a:t> Light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spc="-10" dirty="0">
                <a:latin typeface="Arial"/>
                <a:cs typeface="Arial"/>
              </a:rPr>
              <a:t>Safety</a:t>
            </a:r>
            <a:r>
              <a:rPr sz="900" b="1" spc="-9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Valves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-</a:t>
            </a:r>
            <a:r>
              <a:rPr sz="900" b="1" spc="-10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Thermocouple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Heat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Zone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Separators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Sear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Burner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Upgrade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Available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(C3SEARBURNER)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Easy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Lift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Hood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with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Spring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Assist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92FE94F1-AD9A-8893-5F6D-F2023347E341}"/>
              </a:ext>
            </a:extLst>
          </p:cNvPr>
          <p:cNvSpPr txBox="1"/>
          <p:nvPr/>
        </p:nvSpPr>
        <p:spPr>
          <a:xfrm>
            <a:off x="5885233" y="4131951"/>
            <a:ext cx="2881630" cy="21723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FEATURES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lang="en-US" sz="900" b="1" dirty="0">
                <a:latin typeface="Arial"/>
                <a:cs typeface="Arial"/>
              </a:rPr>
              <a:t>5x </a:t>
            </a:r>
            <a:r>
              <a:rPr sz="900" b="1" dirty="0">
                <a:latin typeface="Arial"/>
                <a:cs typeface="Arial"/>
              </a:rPr>
              <a:t>Infinity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Burners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20K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BTU/burner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spc="-10" dirty="0">
                <a:latin typeface="Arial"/>
                <a:cs typeface="Arial"/>
              </a:rPr>
              <a:t>Flamethrower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Ignition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Newly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Designed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SS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Heat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Control</a:t>
            </a:r>
            <a:r>
              <a:rPr sz="900" spc="-10" dirty="0">
                <a:latin typeface="Arial"/>
                <a:cs typeface="Arial"/>
              </a:rPr>
              <a:t> Grids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Integrated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Wind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Guard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304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Stainless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Steel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Construction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Double-Walled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Canopy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Interior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Lighting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dirty="0">
                <a:latin typeface="Arial"/>
                <a:cs typeface="Arial"/>
              </a:rPr>
              <a:t>Newly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Designed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Knob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Bezel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w/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Solid</a:t>
            </a:r>
            <a:r>
              <a:rPr sz="900" b="1" spc="-10" dirty="0">
                <a:latin typeface="Arial"/>
                <a:cs typeface="Arial"/>
              </a:rPr>
              <a:t> Light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spc="-10" dirty="0">
                <a:latin typeface="Arial"/>
                <a:cs typeface="Arial"/>
              </a:rPr>
              <a:t>Safety</a:t>
            </a:r>
            <a:r>
              <a:rPr sz="900" b="1" spc="-9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Valves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-</a:t>
            </a:r>
            <a:r>
              <a:rPr sz="900" b="1" spc="-10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Thermocouple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Heat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Zone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Separators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Sear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Burner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Upgrade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Available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(C3SEARBURNER)</a:t>
            </a:r>
            <a:endParaRPr sz="900" dirty="0">
              <a:latin typeface="Arial"/>
              <a:cs typeface="Arial"/>
            </a:endParaRPr>
          </a:p>
          <a:p>
            <a:pPr marL="154940" indent="-142240">
              <a:lnSpc>
                <a:spcPct val="100000"/>
              </a:lnSpc>
              <a:spcBef>
                <a:spcPts val="220"/>
              </a:spcBef>
              <a:buClr>
                <a:srgbClr val="D1D3D4"/>
              </a:buClr>
              <a:buFont typeface="Arial Narrow"/>
              <a:buChar char="■"/>
              <a:tabLst>
                <a:tab pos="154940" algn="l"/>
              </a:tabLst>
            </a:pPr>
            <a:r>
              <a:rPr sz="900" b="1" dirty="0">
                <a:latin typeface="Arial"/>
                <a:cs typeface="Arial"/>
              </a:rPr>
              <a:t>Easy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Lift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Hood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with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Spring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Assist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367FF2-E0B5-C1A1-2E27-8EF20F54E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8" y="1090878"/>
            <a:ext cx="3231007" cy="2189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96DB52-B219-D981-94E5-FFE5E6EA6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531" y="1037784"/>
            <a:ext cx="3964461" cy="23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4D4D5-C9BC-AA6C-BFD5-F0481EE96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012417-8B34-5747-1210-35B3CB4B0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145" y="4535332"/>
            <a:ext cx="1475582" cy="1415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AFE1EAA1-EDC4-3076-E068-0CD838A82A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4255" y="194860"/>
            <a:ext cx="7400707" cy="351002"/>
          </a:xfrm>
          <a:prstGeom prst="rect">
            <a:avLst/>
          </a:prstGeom>
        </p:spPr>
        <p:txBody>
          <a:bodyPr vert="horz" wrap="square" lIns="0" tIns="12327" rIns="0" bIns="0" rtlCol="0" anchor="ctr">
            <a:spAutoFit/>
          </a:bodyPr>
          <a:lstStyle/>
          <a:p>
            <a:pPr marL="12327" algn="r">
              <a:spcBef>
                <a:spcPts val="97"/>
              </a:spcBef>
            </a:pPr>
            <a:r>
              <a:rPr lang="en-US" spc="165" dirty="0"/>
              <a:t>CL-SERIES EXTERIOR</a:t>
            </a:r>
            <a:endParaRPr spc="-1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97F1FAE-5E4D-0415-A51D-A74D2687F713}"/>
              </a:ext>
            </a:extLst>
          </p:cNvPr>
          <p:cNvSpPr/>
          <p:nvPr/>
        </p:nvSpPr>
        <p:spPr>
          <a:xfrm>
            <a:off x="3780054" y="2243965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B4F13672-7AB1-D44D-6C28-647F2A804E11}"/>
              </a:ext>
            </a:extLst>
          </p:cNvPr>
          <p:cNvGrpSpPr/>
          <p:nvPr/>
        </p:nvGrpSpPr>
        <p:grpSpPr>
          <a:xfrm>
            <a:off x="277200" y="203063"/>
            <a:ext cx="9437762" cy="443753"/>
            <a:chOff x="133200" y="91453"/>
            <a:chExt cx="9723755" cy="45720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0251CEC-921F-5174-D9F7-1E6156393F16}"/>
                </a:ext>
              </a:extLst>
            </p:cNvPr>
            <p:cNvSpPr/>
            <p:nvPr/>
          </p:nvSpPr>
          <p:spPr>
            <a:xfrm>
              <a:off x="133200" y="542032"/>
              <a:ext cx="9723755" cy="0"/>
            </a:xfrm>
            <a:custGeom>
              <a:avLst/>
              <a:gdLst/>
              <a:ahLst/>
              <a:cxnLst/>
              <a:rect l="l" t="t" r="r" b="b"/>
              <a:pathLst>
                <a:path w="9723755">
                  <a:moveTo>
                    <a:pt x="0" y="0"/>
                  </a:moveTo>
                  <a:lnTo>
                    <a:pt x="972367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747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A9CCE5BF-4BBA-6E21-7001-8C678F28E5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99" y="91453"/>
              <a:ext cx="1501499" cy="403978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39A4A12D-0B44-E384-BDA6-F27C36FECE97}"/>
              </a:ext>
            </a:extLst>
          </p:cNvPr>
          <p:cNvSpPr/>
          <p:nvPr/>
        </p:nvSpPr>
        <p:spPr>
          <a:xfrm>
            <a:off x="3780054" y="3423084"/>
            <a:ext cx="3006427" cy="0"/>
          </a:xfrm>
          <a:custGeom>
            <a:avLst/>
            <a:gdLst/>
            <a:ahLst/>
            <a:cxnLst/>
            <a:rect l="l" t="t" r="r" b="b"/>
            <a:pathLst>
              <a:path w="3097529">
                <a:moveTo>
                  <a:pt x="0" y="0"/>
                </a:moveTo>
                <a:lnTo>
                  <a:pt x="30972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47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659F6D-75BE-6EFD-7F88-0FE1A874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3" y="1418180"/>
            <a:ext cx="1475582" cy="143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0BEC066-393A-6118-714E-5596FE388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3" y="453533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20DFD70-60C7-6C6B-3C1E-752610D62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145" y="1391422"/>
            <a:ext cx="1475582" cy="14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1660AB5-8B03-DD9B-DEEA-283999CD9EF9}"/>
              </a:ext>
            </a:extLst>
          </p:cNvPr>
          <p:cNvSpPr txBox="1"/>
          <p:nvPr/>
        </p:nvSpPr>
        <p:spPr>
          <a:xfrm>
            <a:off x="811341" y="838924"/>
            <a:ext cx="1787102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Analog Temp Gauge 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12778F-1674-467F-C0B7-CB1468437CBF}"/>
              </a:ext>
            </a:extLst>
          </p:cNvPr>
          <p:cNvSpPr txBox="1"/>
          <p:nvPr/>
        </p:nvSpPr>
        <p:spPr>
          <a:xfrm>
            <a:off x="811341" y="3886199"/>
            <a:ext cx="2013476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spc="4" dirty="0">
                <a:latin typeface="Arial"/>
                <a:cs typeface="Arial"/>
              </a:rPr>
              <a:t>Interior/Knob Light Switch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CA878F-1662-7A80-C9CE-D2116E11C3C7}"/>
              </a:ext>
            </a:extLst>
          </p:cNvPr>
          <p:cNvSpPr txBox="1"/>
          <p:nvPr/>
        </p:nvSpPr>
        <p:spPr>
          <a:xfrm>
            <a:off x="7655552" y="3849760"/>
            <a:ext cx="2164940" cy="625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Knob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&amp;</a:t>
            </a:r>
            <a:r>
              <a:rPr lang="en-US" sz="1100" spc="4" dirty="0">
                <a:latin typeface="Arial"/>
                <a:cs typeface="Arial"/>
              </a:rPr>
              <a:t> </a:t>
            </a:r>
            <a:r>
              <a:rPr lang="en-US" sz="1100" spc="-10" dirty="0">
                <a:latin typeface="Arial"/>
                <a:cs typeface="Arial"/>
              </a:rPr>
              <a:t>Bezel (White Light)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D38A44-CA7B-D475-1D3A-EB0BC28421F9}"/>
              </a:ext>
            </a:extLst>
          </p:cNvPr>
          <p:cNvSpPr txBox="1"/>
          <p:nvPr/>
        </p:nvSpPr>
        <p:spPr>
          <a:xfrm>
            <a:off x="7654570" y="843834"/>
            <a:ext cx="2060391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00" b="1" spc="-10" dirty="0">
                <a:latin typeface="Arial"/>
                <a:cs typeface="Arial"/>
              </a:rPr>
              <a:t>FEATURE:</a:t>
            </a:r>
            <a:endParaRPr lang="en-US" sz="1100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00" dirty="0">
                <a:latin typeface="Arial"/>
                <a:cs typeface="Arial"/>
              </a:rPr>
              <a:t>Newly Designed</a:t>
            </a:r>
            <a:r>
              <a:rPr lang="en-US" sz="1100" spc="4" dirty="0">
                <a:latin typeface="Arial"/>
                <a:cs typeface="Arial"/>
              </a:rPr>
              <a:t> Handle 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B3E3132-368B-633F-7B8C-88A4245DC847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7348220" y="2120724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74AD400-432C-DD45-047D-F8518E30CF64}"/>
              </a:ext>
            </a:extLst>
          </p:cNvPr>
          <p:cNvCxnSpPr>
            <a:cxnSpLocks/>
          </p:cNvCxnSpPr>
          <p:nvPr/>
        </p:nvCxnSpPr>
        <p:spPr>
          <a:xfrm flipV="1">
            <a:off x="2680443" y="2260424"/>
            <a:ext cx="0" cy="1035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38E559E-0ADB-623F-4870-E9A5E8A5BABE}"/>
              </a:ext>
            </a:extLst>
          </p:cNvPr>
          <p:cNvCxnSpPr>
            <a:cxnSpLocks/>
          </p:cNvCxnSpPr>
          <p:nvPr/>
        </p:nvCxnSpPr>
        <p:spPr>
          <a:xfrm flipH="1">
            <a:off x="2284518" y="2269137"/>
            <a:ext cx="3959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3466F78-65A9-F325-65A2-6461610A4029}"/>
              </a:ext>
            </a:extLst>
          </p:cNvPr>
          <p:cNvSpPr txBox="1"/>
          <p:nvPr/>
        </p:nvSpPr>
        <p:spPr>
          <a:xfrm>
            <a:off x="3728334" y="6008604"/>
            <a:ext cx="2530743" cy="1083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327">
              <a:spcBef>
                <a:spcPts val="310"/>
              </a:spcBef>
            </a:pPr>
            <a:r>
              <a:rPr lang="en-US" sz="1155" b="1" spc="-10" dirty="0">
                <a:latin typeface="Arial"/>
                <a:cs typeface="Arial"/>
              </a:rPr>
              <a:t>ADDITIONAL FEATURES:</a:t>
            </a:r>
            <a:endParaRPr lang="en-US" sz="1155" dirty="0">
              <a:latin typeface="Arial"/>
              <a:cs typeface="Arial"/>
            </a:endParaRP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304 SS Construction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Double Walled Hood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Drip Tray</a:t>
            </a:r>
          </a:p>
          <a:p>
            <a:pPr marL="150391" indent="-138064">
              <a:spcBef>
                <a:spcPts val="213"/>
              </a:spcBef>
              <a:buClr>
                <a:srgbClr val="D1D3D4"/>
              </a:buClr>
              <a:buFont typeface="Arial Narrow"/>
              <a:buChar char="■"/>
              <a:tabLst>
                <a:tab pos="150391" algn="l"/>
              </a:tabLst>
            </a:pPr>
            <a:r>
              <a:rPr lang="en-US" sz="1155" dirty="0">
                <a:latin typeface="Arial"/>
                <a:cs typeface="Arial"/>
              </a:rPr>
              <a:t>Smudge Proof Control Panel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3D550-64CA-CD9E-66E7-D87967083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153" y="2425070"/>
            <a:ext cx="4313104" cy="2922258"/>
          </a:xfrm>
          <a:prstGeom prst="rect">
            <a:avLst/>
          </a:prstGeom>
        </p:spPr>
      </p:pic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F98D0D6-BDD9-8062-2CE3-35E61CA090F9}"/>
              </a:ext>
            </a:extLst>
          </p:cNvPr>
          <p:cNvCxnSpPr>
            <a:cxnSpLocks/>
          </p:cNvCxnSpPr>
          <p:nvPr/>
        </p:nvCxnSpPr>
        <p:spPr>
          <a:xfrm>
            <a:off x="2680443" y="3296305"/>
            <a:ext cx="2013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D046BBB1-8BEB-20EA-0E0D-F31AFDAC22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4257" y="4787894"/>
            <a:ext cx="1011506" cy="43098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5835D398-6B64-F3A6-333B-FD864FD1D45F}"/>
              </a:ext>
            </a:extLst>
          </p:cNvPr>
          <p:cNvCxnSpPr>
            <a:cxnSpLocks/>
          </p:cNvCxnSpPr>
          <p:nvPr/>
        </p:nvCxnSpPr>
        <p:spPr>
          <a:xfrm>
            <a:off x="6344730" y="4706245"/>
            <a:ext cx="1359855" cy="47674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54A8280-492D-8887-50FE-00CEAE559D5B}"/>
              </a:ext>
            </a:extLst>
          </p:cNvPr>
          <p:cNvCxnSpPr>
            <a:cxnSpLocks/>
          </p:cNvCxnSpPr>
          <p:nvPr/>
        </p:nvCxnSpPr>
        <p:spPr>
          <a:xfrm flipV="1">
            <a:off x="7348220" y="2120724"/>
            <a:ext cx="13970" cy="162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BF6DFEDE-91BE-47D5-8F97-A131127CB065}"/>
              </a:ext>
            </a:extLst>
          </p:cNvPr>
          <p:cNvCxnSpPr>
            <a:cxnSpLocks/>
          </p:cNvCxnSpPr>
          <p:nvPr/>
        </p:nvCxnSpPr>
        <p:spPr>
          <a:xfrm flipH="1">
            <a:off x="7024657" y="3746500"/>
            <a:ext cx="3235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08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4451</TotalTime>
  <Words>2523</Words>
  <Application>Microsoft Office PowerPoint</Application>
  <PresentationFormat>Custom</PresentationFormat>
  <Paragraphs>616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Arial Narrow</vt:lpstr>
      <vt:lpstr>Calibri</vt:lpstr>
      <vt:lpstr>Century Gothic</vt:lpstr>
      <vt:lpstr>Office Theme</vt:lpstr>
      <vt:lpstr>GEN 3 PRODUCT TRAINING </vt:lpstr>
      <vt:lpstr>PowerPoint Presentation</vt:lpstr>
      <vt:lpstr>FEATURES</vt:lpstr>
      <vt:lpstr>COYOTE MODEL TRANSITION</vt:lpstr>
      <vt:lpstr>C-SERIES</vt:lpstr>
      <vt:lpstr>C-SERIES EXTERIOR</vt:lpstr>
      <vt:lpstr>C-SERIES INTERIOR</vt:lpstr>
      <vt:lpstr>CL-SERIES</vt:lpstr>
      <vt:lpstr>CL-SERIES EXTERIOR</vt:lpstr>
      <vt:lpstr>CL-SERIES INTERIOR</vt:lpstr>
      <vt:lpstr>THERMOCOUPLE</vt:lpstr>
      <vt:lpstr>THERMOCOUPLE</vt:lpstr>
      <vt:lpstr>SL-SERIES</vt:lpstr>
      <vt:lpstr>SL-SERIES EXTERIOR</vt:lpstr>
      <vt:lpstr>SL-SERIES INTERIOR</vt:lpstr>
      <vt:lpstr>SIGNATURE GRATES</vt:lpstr>
      <vt:lpstr>FLAT TOP GRILL</vt:lpstr>
      <vt:lpstr>POWER BURNER</vt:lpstr>
      <vt:lpstr>PELLET GRILL EXTERIOR</vt:lpstr>
      <vt:lpstr>PELLET GRILL INTERIOR</vt:lpstr>
      <vt:lpstr>C3CO50 50” COMBO GRILL</vt:lpstr>
      <vt:lpstr>COMBO GRILL EXTERIOR </vt:lpstr>
      <vt:lpstr>COMBO GRILL INTERIOR </vt:lpstr>
      <vt:lpstr>ACCESSORIES</vt:lpstr>
      <vt:lpstr>ACCESSORIES</vt:lpstr>
      <vt:lpstr>SINKS</vt:lpstr>
      <vt:lpstr>REFRIGERATION</vt:lpstr>
      <vt:lpstr>ICEMAKER &amp; KEGERATOR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 DiMartino</dc:creator>
  <cp:lastModifiedBy>Priscilla Tenorio-Solis</cp:lastModifiedBy>
  <cp:revision>209</cp:revision>
  <dcterms:created xsi:type="dcterms:W3CDTF">2025-02-06T14:27:51Z</dcterms:created>
  <dcterms:modified xsi:type="dcterms:W3CDTF">2025-03-20T00:10:24Z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2025-02-04T00:00:00Z</vt:filetime>
  </property>
  <property fmtid="{D5CDD505-2E9C-101B-9397-08002B2CF9AE}" pid="3" name="Creator">
    <vt:lpwstr>Adobe InDesign 20.1 (Macintosh)</vt:lpwstr>
  </property>
  <property fmtid="{D5CDD505-2E9C-101B-9397-08002B2CF9AE}" pid="4" name="LastSaved">
    <vt:filetime>2025-02-06T00:00:00Z</vt:filetime>
  </property>
  <property fmtid="{D5CDD505-2E9C-101B-9397-08002B2CF9AE}" pid="5" name="Producer">
    <vt:lpwstr>Adobe PDF Library 17.0</vt:lpwstr>
  </property>
</Properties>
</file>